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3"/>
  </p:notesMasterIdLst>
  <p:sldIdLst>
    <p:sldId id="256" r:id="rId2"/>
    <p:sldId id="277" r:id="rId3"/>
    <p:sldId id="284" r:id="rId4"/>
    <p:sldId id="257" r:id="rId5"/>
    <p:sldId id="265" r:id="rId6"/>
    <p:sldId id="266" r:id="rId7"/>
    <p:sldId id="269" r:id="rId8"/>
    <p:sldId id="279" r:id="rId9"/>
    <p:sldId id="278" r:id="rId10"/>
    <p:sldId id="261" r:id="rId11"/>
    <p:sldId id="262" r:id="rId12"/>
    <p:sldId id="271" r:id="rId13"/>
    <p:sldId id="276" r:id="rId14"/>
    <p:sldId id="270" r:id="rId15"/>
    <p:sldId id="268" r:id="rId16"/>
    <p:sldId id="272" r:id="rId17"/>
    <p:sldId id="273" r:id="rId18"/>
    <p:sldId id="274" r:id="rId19"/>
    <p:sldId id="283" r:id="rId20"/>
    <p:sldId id="280" r:id="rId21"/>
    <p:sldId id="281" r:id="rId22"/>
  </p:sldIdLst>
  <p:sldSz cx="9144000" cy="6858000" type="screen4x3"/>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30" autoAdjust="0"/>
    <p:restoredTop sz="94660"/>
  </p:normalViewPr>
  <p:slideViewPr>
    <p:cSldViewPr snapToGrid="0" snapToObjects="1">
      <p:cViewPr varScale="1">
        <p:scale>
          <a:sx n="124" d="100"/>
          <a:sy n="124" d="100"/>
        </p:scale>
        <p:origin x="193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97E6C19-5CEE-4492-B030-57B0ADE6D299}" type="datetimeFigureOut">
              <a:rPr lang="en-AU" smtClean="0"/>
              <a:t>30/01/2020</a:t>
            </a:fld>
            <a:endParaRPr lang="en-AU"/>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CF87BEED-C01C-4381-91B1-C0EE46178111}" type="slidenum">
              <a:rPr lang="en-AU" smtClean="0"/>
              <a:t>‹#›</a:t>
            </a:fld>
            <a:endParaRPr lang="en-AU"/>
          </a:p>
        </p:txBody>
      </p:sp>
    </p:spTree>
    <p:extLst>
      <p:ext uri="{BB962C8B-B14F-4D97-AF65-F5344CB8AC3E}">
        <p14:creationId xmlns:p14="http://schemas.microsoft.com/office/powerpoint/2010/main" val="3008936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F87BEED-C01C-4381-91B1-C0EE46178111}" type="slidenum">
              <a:rPr lang="en-AU" smtClean="0"/>
              <a:t>12</a:t>
            </a:fld>
            <a:endParaRPr lang="en-AU"/>
          </a:p>
        </p:txBody>
      </p:sp>
    </p:spTree>
    <p:extLst>
      <p:ext uri="{BB962C8B-B14F-4D97-AF65-F5344CB8AC3E}">
        <p14:creationId xmlns:p14="http://schemas.microsoft.com/office/powerpoint/2010/main" val="328738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A08723AA-2917-E644-A778-E9932F775F44}"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277443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08723AA-2917-E644-A778-E9932F775F44}"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1521804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08723AA-2917-E644-A778-E9932F775F44}"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341353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08723AA-2917-E644-A778-E9932F775F44}"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49272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A08723AA-2917-E644-A778-E9932F775F44}"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2105017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A08723AA-2917-E644-A778-E9932F775F44}"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422498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A08723AA-2917-E644-A778-E9932F775F44}" type="datetimeFigureOut">
              <a:rPr lang="en-US" smtClean="0"/>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60458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A08723AA-2917-E644-A778-E9932F775F44}" type="datetimeFigureOut">
              <a:rPr lang="en-US" smtClean="0"/>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214675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723AA-2917-E644-A778-E9932F775F44}" type="datetimeFigureOut">
              <a:rPr lang="en-US" smtClean="0"/>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786278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08723AA-2917-E644-A778-E9932F775F44}"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524186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08723AA-2917-E644-A778-E9932F775F44}"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5ED1A-2FEE-1746-9B69-2F8445BA0B44}" type="slidenum">
              <a:rPr lang="en-US" smtClean="0"/>
              <a:t>‹#›</a:t>
            </a:fld>
            <a:endParaRPr lang="en-US"/>
          </a:p>
        </p:txBody>
      </p:sp>
    </p:spTree>
    <p:extLst>
      <p:ext uri="{BB962C8B-B14F-4D97-AF65-F5344CB8AC3E}">
        <p14:creationId xmlns:p14="http://schemas.microsoft.com/office/powerpoint/2010/main" val="11807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723AA-2917-E644-A778-E9932F775F44}" type="datetimeFigureOut">
              <a:rPr lang="en-US" smtClean="0"/>
              <a:t>1/30/2020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5ED1A-2FEE-1746-9B69-2F8445BA0B44}" type="slidenum">
              <a:rPr lang="en-US" smtClean="0"/>
              <a:t>‹#›</a:t>
            </a:fld>
            <a:endParaRPr lang="en-US"/>
          </a:p>
        </p:txBody>
      </p:sp>
    </p:spTree>
    <p:extLst>
      <p:ext uri="{BB962C8B-B14F-4D97-AF65-F5344CB8AC3E}">
        <p14:creationId xmlns:p14="http://schemas.microsoft.com/office/powerpoint/2010/main" val="21002123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helensburgh-ps.com/school-facebook-page.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3.png"/><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scription: colourlogo"/>
          <p:cNvPicPr/>
          <p:nvPr/>
        </p:nvPicPr>
        <p:blipFill>
          <a:blip r:embed="rId3">
            <a:extLst>
              <a:ext uri="{28A0092B-C50C-407E-A947-70E740481C1C}">
                <a14:useLocalDpi xmlns:a14="http://schemas.microsoft.com/office/drawing/2010/main" val="0"/>
              </a:ext>
            </a:extLst>
          </a:blip>
          <a:srcRect/>
          <a:stretch>
            <a:fillRect/>
          </a:stretch>
        </p:blipFill>
        <p:spPr bwMode="auto">
          <a:xfrm>
            <a:off x="3236976" y="1855177"/>
            <a:ext cx="2508738" cy="2470638"/>
          </a:xfrm>
          <a:prstGeom prst="rect">
            <a:avLst/>
          </a:prstGeom>
          <a:noFill/>
        </p:spPr>
      </p:pic>
      <p:sp>
        <p:nvSpPr>
          <p:cNvPr id="5" name="Rectangle 4"/>
          <p:cNvSpPr/>
          <p:nvPr/>
        </p:nvSpPr>
        <p:spPr>
          <a:xfrm>
            <a:off x="2286000" y="762512"/>
            <a:ext cx="4572000" cy="800219"/>
          </a:xfrm>
          <a:prstGeom prst="rect">
            <a:avLst/>
          </a:prstGeom>
        </p:spPr>
        <p:txBody>
          <a:bodyPr>
            <a:spAutoFit/>
          </a:bodyPr>
          <a:lstStyle/>
          <a:p>
            <a:r>
              <a:rPr lang="en-AU" b="1" dirty="0"/>
              <a:t> </a:t>
            </a:r>
            <a:endParaRPr lang="en-AU" dirty="0"/>
          </a:p>
          <a:p>
            <a:pPr algn="ctr"/>
            <a:r>
              <a:rPr lang="en-AU" sz="2800" b="1" dirty="0">
                <a:latin typeface="Cambria" panose="02040503050406030204" pitchFamily="18" charset="0"/>
              </a:rPr>
              <a:t>Helensburgh Public School</a:t>
            </a:r>
            <a:endParaRPr lang="en-AU" sz="2800" dirty="0">
              <a:latin typeface="Cambria" panose="020405030504060302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607741810"/>
              </p:ext>
            </p:extLst>
          </p:nvPr>
        </p:nvGraphicFramePr>
        <p:xfrm>
          <a:off x="1809750" y="4730750"/>
          <a:ext cx="5262563" cy="1277938"/>
        </p:xfrm>
        <a:graphic>
          <a:graphicData uri="http://schemas.openxmlformats.org/presentationml/2006/ole">
            <mc:AlternateContent xmlns:mc="http://schemas.openxmlformats.org/markup-compatibility/2006">
              <mc:Choice xmlns:v="urn:schemas-microsoft-com:vml" Requires="v">
                <p:oleObj spid="_x0000_s1090" name="Document" r:id="rId4" imgW="5331250" imgH="1289831" progId="Word.Document.12">
                  <p:embed/>
                </p:oleObj>
              </mc:Choice>
              <mc:Fallback>
                <p:oleObj name="Document" r:id="rId4" imgW="5331250" imgH="1289831" progId="Word.Document.12">
                  <p:embed/>
                  <p:pic>
                    <p:nvPicPr>
                      <p:cNvPr id="0" name=""/>
                      <p:cNvPicPr/>
                      <p:nvPr/>
                    </p:nvPicPr>
                    <p:blipFill>
                      <a:blip r:embed="rId5"/>
                      <a:stretch>
                        <a:fillRect/>
                      </a:stretch>
                    </p:blipFill>
                    <p:spPr>
                      <a:xfrm>
                        <a:off x="1809750" y="4730750"/>
                        <a:ext cx="5262563" cy="1277938"/>
                      </a:xfrm>
                      <a:prstGeom prst="rect">
                        <a:avLst/>
                      </a:prstGeom>
                    </p:spPr>
                  </p:pic>
                </p:oleObj>
              </mc:Fallback>
            </mc:AlternateContent>
          </a:graphicData>
        </a:graphic>
      </p:graphicFrame>
    </p:spTree>
    <p:extLst>
      <p:ext uri="{BB962C8B-B14F-4D97-AF65-F5344CB8AC3E}">
        <p14:creationId xmlns:p14="http://schemas.microsoft.com/office/powerpoint/2010/main" val="3101287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2605" y="524005"/>
            <a:ext cx="8371323" cy="5816977"/>
          </a:xfrm>
          <a:prstGeom prst="rect">
            <a:avLst/>
          </a:prstGeom>
        </p:spPr>
        <p:txBody>
          <a:bodyPr wrap="square">
            <a:spAutoFit/>
          </a:bodyPr>
          <a:lstStyle/>
          <a:p>
            <a:r>
              <a:rPr lang="en-AU" sz="2000" b="1" u="sng" dirty="0" smtClean="0">
                <a:latin typeface="+mj-lt"/>
              </a:rPr>
              <a:t>Promoting Student Recognition and Achievement</a:t>
            </a:r>
          </a:p>
          <a:p>
            <a:pPr algn="just"/>
            <a:r>
              <a:rPr lang="en-AU" sz="1400" dirty="0" smtClean="0"/>
              <a:t>Helensburgh Public School </a:t>
            </a:r>
            <a:r>
              <a:rPr lang="en-AU" sz="1400" dirty="0"/>
              <a:t>believes that acknowledging good student behaviour is vital to promoting a positive school learning environment. The school has a whole school reward </a:t>
            </a:r>
            <a:r>
              <a:rPr lang="en-AU" sz="1400" dirty="0" smtClean="0"/>
              <a:t>system, </a:t>
            </a:r>
            <a:r>
              <a:rPr lang="en-AU" sz="1400" dirty="0"/>
              <a:t>based on </a:t>
            </a:r>
            <a:r>
              <a:rPr lang="en-AU" sz="1400" dirty="0" smtClean="0"/>
              <a:t>short </a:t>
            </a:r>
            <a:r>
              <a:rPr lang="en-AU" sz="1400" dirty="0"/>
              <a:t>term and long term goals, and is both individualised and whole school. By teaching students to strive for their personal best, our aim is for students to be active, resilient and responsible </a:t>
            </a:r>
            <a:r>
              <a:rPr lang="en-AU" sz="1400" dirty="0" smtClean="0"/>
              <a:t>citizens. The </a:t>
            </a:r>
            <a:r>
              <a:rPr lang="en-AU" sz="1400" dirty="0"/>
              <a:t>following system is in place to encourage the expected positive behaviours in students and to create a positive learning environment to maximise learning</a:t>
            </a:r>
            <a:r>
              <a:rPr lang="en-AU" sz="1400" dirty="0" smtClean="0"/>
              <a:t>.</a:t>
            </a:r>
          </a:p>
          <a:p>
            <a:pPr algn="just"/>
            <a:endParaRPr lang="en-AU" dirty="0">
              <a:latin typeface="Cambria" panose="02040503050406030204" pitchFamily="18" charset="0"/>
            </a:endParaRPr>
          </a:p>
          <a:p>
            <a:pPr algn="just"/>
            <a:r>
              <a:rPr lang="en-AU" b="1" dirty="0" smtClean="0">
                <a:latin typeface="+mj-lt"/>
              </a:rPr>
              <a:t>Classroom </a:t>
            </a:r>
            <a:r>
              <a:rPr lang="en-AU" b="1" dirty="0">
                <a:latin typeface="+mj-lt"/>
              </a:rPr>
              <a:t>R</a:t>
            </a:r>
            <a:r>
              <a:rPr lang="en-AU" b="1" dirty="0" smtClean="0">
                <a:latin typeface="+mj-lt"/>
              </a:rPr>
              <a:t>ewards System</a:t>
            </a:r>
            <a:endParaRPr lang="en-AU" dirty="0">
              <a:latin typeface="+mj-lt"/>
            </a:endParaRPr>
          </a:p>
          <a:p>
            <a:pPr algn="just"/>
            <a:r>
              <a:rPr lang="en-AU" sz="1400" dirty="0"/>
              <a:t>Each classroom teacher uses the “Class Dojo” award system to motivate students and to create a positive learning environment. Students will receive class-based awards by accruing </a:t>
            </a:r>
            <a:r>
              <a:rPr lang="en-AU" sz="1400" dirty="0" smtClean="0"/>
              <a:t>Dojo </a:t>
            </a:r>
            <a:r>
              <a:rPr lang="en-AU" sz="1400" dirty="0"/>
              <a:t>points throughout the term.  Teachers will design their own class based </a:t>
            </a:r>
            <a:r>
              <a:rPr lang="en-AU" sz="1400" dirty="0" smtClean="0"/>
              <a:t>system for </a:t>
            </a:r>
            <a:r>
              <a:rPr lang="en-AU" sz="1400" dirty="0"/>
              <a:t>Dojos </a:t>
            </a:r>
            <a:r>
              <a:rPr lang="en-AU" sz="1400" dirty="0" smtClean="0"/>
              <a:t>accrued, </a:t>
            </a:r>
            <a:r>
              <a:rPr lang="en-AU" sz="1400" dirty="0" err="1" smtClean="0"/>
              <a:t>eg</a:t>
            </a:r>
            <a:r>
              <a:rPr lang="en-AU" sz="1400" dirty="0" smtClean="0"/>
              <a:t>; </a:t>
            </a:r>
            <a:r>
              <a:rPr lang="en-AU" sz="1400" dirty="0"/>
              <a:t>for every 10 dojos </a:t>
            </a:r>
            <a:r>
              <a:rPr lang="en-AU" sz="1400" dirty="0" smtClean="0"/>
              <a:t>earned, </a:t>
            </a:r>
            <a:r>
              <a:rPr lang="en-AU" sz="1400" dirty="0"/>
              <a:t>students receive an extra privilege. Visiting teachers, such as scripture, library, casual and RFF teachers will give out </a:t>
            </a:r>
            <a:r>
              <a:rPr lang="en-AU" sz="1400" dirty="0" smtClean="0"/>
              <a:t>Friendlies to </a:t>
            </a:r>
            <a:r>
              <a:rPr lang="en-AU" sz="1400" dirty="0"/>
              <a:t>encourage the expected behaviours</a:t>
            </a:r>
            <a:r>
              <a:rPr lang="en-AU" sz="1400" dirty="0" smtClean="0"/>
              <a:t>. Friendlies are given to the classroom teacher, who also awards the student a Dojo point and puts the Friendlies in the box for the assembly prize draw.</a:t>
            </a:r>
          </a:p>
          <a:p>
            <a:pPr algn="just"/>
            <a:endParaRPr lang="en-AU" sz="1400" dirty="0" smtClean="0"/>
          </a:p>
          <a:p>
            <a:r>
              <a:rPr lang="en-AU" b="1" dirty="0"/>
              <a:t>Achievement Award Certificates for Classroom </a:t>
            </a:r>
            <a:r>
              <a:rPr lang="en-AU" b="1" dirty="0" smtClean="0"/>
              <a:t>Success</a:t>
            </a:r>
            <a:endParaRPr lang="en-AU" sz="1400" dirty="0">
              <a:latin typeface="Cambria" panose="02040503050406030204" pitchFamily="18" charset="0"/>
            </a:endParaRPr>
          </a:p>
          <a:p>
            <a:pPr algn="just"/>
            <a:r>
              <a:rPr lang="en-AU" sz="1400" dirty="0"/>
              <a:t>Teachers, with input from the SRC, developed a list of learner qualities and positive student behaviour. Each fortnight, teachers explicitly teach these behaviours in their classrooms. Students are rewarded and encouraged for following and observing these behaviours with Achievement Awards and/or class Dojo Points.</a:t>
            </a:r>
          </a:p>
          <a:p>
            <a:pPr algn="just"/>
            <a:endParaRPr lang="en-AU" sz="1400" dirty="0"/>
          </a:p>
          <a:p>
            <a:pPr algn="just"/>
            <a:r>
              <a:rPr lang="en-AU" sz="1400" dirty="0"/>
              <a:t>Teachers give out 3 achievement awards at a weekly morning assembly.  Examples of targeted behaviours include listening, organisation, getting along with others and effort. </a:t>
            </a:r>
          </a:p>
          <a:p>
            <a:pPr algn="just"/>
            <a:endParaRPr lang="en-AU" sz="1400" dirty="0">
              <a:latin typeface="Cambria" panose="02040503050406030204" pitchFamily="18" charset="0"/>
            </a:endParaRPr>
          </a:p>
          <a:p>
            <a:r>
              <a:rPr lang="en-AU" dirty="0">
                <a:latin typeface="Cambria" panose="02040503050406030204" pitchFamily="18" charset="0"/>
              </a:rPr>
              <a:t> </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150089" y="183745"/>
            <a:ext cx="664796" cy="708230"/>
          </a:xfrm>
          <a:prstGeom prst="rect">
            <a:avLst/>
          </a:prstGeom>
          <a:noFill/>
        </p:spPr>
      </p:pic>
    </p:spTree>
    <p:extLst>
      <p:ext uri="{BB962C8B-B14F-4D97-AF65-F5344CB8AC3E}">
        <p14:creationId xmlns:p14="http://schemas.microsoft.com/office/powerpoint/2010/main" val="2767622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150089" y="183745"/>
            <a:ext cx="664796" cy="708230"/>
          </a:xfrm>
          <a:prstGeom prst="rect">
            <a:avLst/>
          </a:prstGeom>
          <a:noFill/>
        </p:spPr>
      </p:pic>
      <p:sp>
        <p:nvSpPr>
          <p:cNvPr id="6" name="Rectangle 5"/>
          <p:cNvSpPr/>
          <p:nvPr/>
        </p:nvSpPr>
        <p:spPr>
          <a:xfrm>
            <a:off x="292607" y="183745"/>
            <a:ext cx="8477165" cy="5478423"/>
          </a:xfrm>
          <a:prstGeom prst="rect">
            <a:avLst/>
          </a:prstGeom>
        </p:spPr>
        <p:txBody>
          <a:bodyPr wrap="square">
            <a:spAutoFit/>
          </a:bodyPr>
          <a:lstStyle/>
          <a:p>
            <a:endParaRPr lang="en-AU" b="1" u="sng" dirty="0" smtClean="0">
              <a:latin typeface="Cambria" panose="02040503050406030204" pitchFamily="18" charset="0"/>
            </a:endParaRPr>
          </a:p>
          <a:p>
            <a:pPr algn="just"/>
            <a:r>
              <a:rPr lang="en-AU" b="1" dirty="0"/>
              <a:t>Dojo Ticket Draw at </a:t>
            </a:r>
            <a:r>
              <a:rPr lang="en-AU" b="1" dirty="0" smtClean="0"/>
              <a:t>Assembly</a:t>
            </a:r>
            <a:endParaRPr lang="en-AU" dirty="0"/>
          </a:p>
          <a:p>
            <a:pPr algn="just"/>
            <a:r>
              <a:rPr lang="en-AU" sz="1400" dirty="0"/>
              <a:t>If a student receives an achievement award they will also receive two Friendlies which go into the class box. The Friendlies in the class Friendly box are put into the stage boxes and taken to K-6 assembly. Two winners from each stage are drawn.  Winners spin the Friendlies Prize Wheel to secure a prize</a:t>
            </a:r>
            <a:r>
              <a:rPr lang="en-AU" sz="1400" dirty="0" smtClean="0"/>
              <a:t>.</a:t>
            </a:r>
          </a:p>
          <a:p>
            <a:pPr algn="just"/>
            <a:endParaRPr lang="en-AU" dirty="0"/>
          </a:p>
          <a:p>
            <a:r>
              <a:rPr lang="en-AU" b="1" dirty="0" smtClean="0">
                <a:latin typeface="+mj-lt"/>
              </a:rPr>
              <a:t>Playground </a:t>
            </a:r>
            <a:r>
              <a:rPr lang="en-AU" b="1" dirty="0">
                <a:latin typeface="+mj-lt"/>
              </a:rPr>
              <a:t>Rewards </a:t>
            </a:r>
            <a:r>
              <a:rPr lang="en-AU" b="1" dirty="0" smtClean="0">
                <a:latin typeface="+mj-lt"/>
              </a:rPr>
              <a:t>System</a:t>
            </a:r>
            <a:endParaRPr lang="en-AU" dirty="0" smtClean="0">
              <a:latin typeface="Cambria" panose="02040503050406030204" pitchFamily="18" charset="0"/>
            </a:endParaRPr>
          </a:p>
          <a:p>
            <a:pPr algn="just"/>
            <a:r>
              <a:rPr lang="en-AU" sz="1400" dirty="0" smtClean="0"/>
              <a:t>Positive </a:t>
            </a:r>
            <a:r>
              <a:rPr lang="en-AU" sz="1400" dirty="0"/>
              <a:t>playground experiences stem from students having a clear understanding of what is expected of them. At HPS we have a fortnightly focus and playground expectations are explicitly taught based on the whole school </a:t>
            </a:r>
            <a:r>
              <a:rPr lang="en-AU" sz="1400" dirty="0" smtClean="0"/>
              <a:t>focus. Students </a:t>
            </a:r>
            <a:r>
              <a:rPr lang="en-AU" sz="1400" dirty="0"/>
              <a:t>displaying appropriate and targeted behaviours in the </a:t>
            </a:r>
            <a:r>
              <a:rPr lang="en-AU" sz="1400" dirty="0" smtClean="0"/>
              <a:t>playground </a:t>
            </a:r>
            <a:r>
              <a:rPr lang="en-AU" sz="1400" dirty="0"/>
              <a:t>are rewarded with </a:t>
            </a:r>
            <a:r>
              <a:rPr lang="en-AU" sz="1400" b="1" dirty="0" smtClean="0"/>
              <a:t>Friendlies </a:t>
            </a:r>
            <a:r>
              <a:rPr lang="en-AU" sz="1400" dirty="0" smtClean="0"/>
              <a:t>by the teachers on duty. Students </a:t>
            </a:r>
            <a:r>
              <a:rPr lang="en-AU" sz="1400" dirty="0"/>
              <a:t>then </a:t>
            </a:r>
            <a:r>
              <a:rPr lang="en-AU" sz="1400" dirty="0" smtClean="0"/>
              <a:t>give the Friendly </a:t>
            </a:r>
            <a:r>
              <a:rPr lang="en-AU" sz="1400" dirty="0"/>
              <a:t>to their class </a:t>
            </a:r>
            <a:r>
              <a:rPr lang="en-AU" sz="1400" dirty="0" smtClean="0"/>
              <a:t>teacher, who gives them a Dojo Point and puts the Friendly into the class box to await the K-6 Assembly Friendly Prize Wheel draw. </a:t>
            </a:r>
          </a:p>
          <a:p>
            <a:r>
              <a:rPr lang="en-AU" dirty="0">
                <a:latin typeface="Cambria" panose="02040503050406030204" pitchFamily="18" charset="0"/>
              </a:rPr>
              <a:t> </a:t>
            </a:r>
          </a:p>
          <a:p>
            <a:r>
              <a:rPr lang="en-AU" b="1" dirty="0">
                <a:latin typeface="+mj-lt"/>
              </a:rPr>
              <a:t>Whole School Dojo Target </a:t>
            </a:r>
            <a:r>
              <a:rPr lang="en-AU" b="1" dirty="0" smtClean="0">
                <a:latin typeface="+mj-lt"/>
              </a:rPr>
              <a:t>Reward</a:t>
            </a:r>
            <a:endParaRPr lang="en-AU" dirty="0" smtClean="0">
              <a:latin typeface="Cambria" panose="02040503050406030204" pitchFamily="18" charset="0"/>
            </a:endParaRPr>
          </a:p>
          <a:p>
            <a:pPr algn="just"/>
            <a:r>
              <a:rPr lang="en-AU" sz="1400" dirty="0" smtClean="0"/>
              <a:t>All </a:t>
            </a:r>
            <a:r>
              <a:rPr lang="en-AU" sz="1400" dirty="0"/>
              <a:t>class </a:t>
            </a:r>
            <a:r>
              <a:rPr lang="en-AU" sz="1400" dirty="0" smtClean="0"/>
              <a:t>Dojo </a:t>
            </a:r>
            <a:r>
              <a:rPr lang="en-AU" sz="1400" dirty="0"/>
              <a:t>points accrue automatically. At the end of each </a:t>
            </a:r>
            <a:r>
              <a:rPr lang="en-AU" sz="1400" dirty="0" smtClean="0"/>
              <a:t>term, each class </a:t>
            </a:r>
            <a:r>
              <a:rPr lang="en-AU" sz="1400" dirty="0"/>
              <a:t>total is added together to determine a school total. This is published in the </a:t>
            </a:r>
            <a:r>
              <a:rPr lang="en-AU" sz="1400" dirty="0" smtClean="0"/>
              <a:t>highlights</a:t>
            </a:r>
            <a:r>
              <a:rPr lang="en-AU" sz="1400" dirty="0"/>
              <a:t>. At the end of the </a:t>
            </a:r>
            <a:r>
              <a:rPr lang="en-AU" sz="1400" dirty="0" smtClean="0"/>
              <a:t>term, </a:t>
            </a:r>
            <a:r>
              <a:rPr lang="en-AU" sz="1400" dirty="0"/>
              <a:t>if a </a:t>
            </a:r>
            <a:r>
              <a:rPr lang="en-AU" sz="1400" dirty="0" smtClean="0"/>
              <a:t>predetermined set </a:t>
            </a:r>
            <a:r>
              <a:rPr lang="en-AU" sz="1400" dirty="0"/>
              <a:t>t</a:t>
            </a:r>
            <a:r>
              <a:rPr lang="en-AU" sz="1400" dirty="0" smtClean="0"/>
              <a:t>arget </a:t>
            </a:r>
            <a:r>
              <a:rPr lang="en-AU" sz="1400" dirty="0"/>
              <a:t>has been reached</a:t>
            </a:r>
            <a:r>
              <a:rPr lang="en-AU" sz="1400" dirty="0" smtClean="0"/>
              <a:t>, the </a:t>
            </a:r>
            <a:r>
              <a:rPr lang="en-AU" sz="1400" dirty="0"/>
              <a:t>SRC choose a whole school reward from a selection provided by the teachers. </a:t>
            </a:r>
          </a:p>
          <a:p>
            <a:r>
              <a:rPr lang="en-AU" sz="1400" dirty="0"/>
              <a:t> </a:t>
            </a:r>
          </a:p>
          <a:p>
            <a:r>
              <a:rPr lang="en-AU" b="1" dirty="0">
                <a:latin typeface="+mj-lt"/>
              </a:rPr>
              <a:t>Attendance Awards </a:t>
            </a:r>
            <a:endParaRPr lang="en-AU" dirty="0">
              <a:latin typeface="+mj-lt"/>
            </a:endParaRPr>
          </a:p>
          <a:p>
            <a:pPr algn="just"/>
            <a:r>
              <a:rPr lang="en-AU" sz="1400" dirty="0" smtClean="0"/>
              <a:t>In </a:t>
            </a:r>
            <a:r>
              <a:rPr lang="en-AU" sz="1400" dirty="0"/>
              <a:t>week 1 of </a:t>
            </a:r>
            <a:r>
              <a:rPr lang="en-AU" sz="1400" dirty="0" smtClean="0"/>
              <a:t>Terms </a:t>
            </a:r>
            <a:r>
              <a:rPr lang="en-AU" sz="1400" dirty="0"/>
              <a:t>2, 3 and </a:t>
            </a:r>
            <a:r>
              <a:rPr lang="en-AU" sz="1400" dirty="0" smtClean="0"/>
              <a:t>4, an </a:t>
            </a:r>
            <a:r>
              <a:rPr lang="en-AU" sz="1400" dirty="0"/>
              <a:t>attendance achievement award is given to students who have had 100% attendance in the previous term. Attendance is monitored through </a:t>
            </a:r>
            <a:r>
              <a:rPr lang="en-AU" sz="1400" dirty="0" err="1"/>
              <a:t>Sentral</a:t>
            </a:r>
            <a:r>
              <a:rPr lang="en-AU" sz="1400" dirty="0"/>
              <a:t>. Students </a:t>
            </a:r>
            <a:r>
              <a:rPr lang="en-AU" sz="1400" dirty="0" smtClean="0"/>
              <a:t>will also </a:t>
            </a:r>
            <a:r>
              <a:rPr lang="en-AU" sz="1400" dirty="0"/>
              <a:t>receive </a:t>
            </a:r>
            <a:r>
              <a:rPr lang="en-AU" sz="1400" dirty="0" smtClean="0"/>
              <a:t>two Friendlies </a:t>
            </a:r>
            <a:r>
              <a:rPr lang="en-AU" sz="1400" dirty="0"/>
              <a:t>for each attendance award.</a:t>
            </a:r>
          </a:p>
          <a:p>
            <a:r>
              <a:rPr lang="en-AU" sz="1400" dirty="0">
                <a:latin typeface="Cambria" panose="02040503050406030204" pitchFamily="18" charset="0"/>
              </a:rPr>
              <a:t> </a:t>
            </a:r>
          </a:p>
        </p:txBody>
      </p:sp>
    </p:spTree>
    <p:extLst>
      <p:ext uri="{BB962C8B-B14F-4D97-AF65-F5344CB8AC3E}">
        <p14:creationId xmlns:p14="http://schemas.microsoft.com/office/powerpoint/2010/main" val="1831183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874644" y="139586"/>
            <a:ext cx="7321525" cy="430552"/>
          </a:xfrm>
          <a:prstGeom prst="rect">
            <a:avLst/>
          </a:prstGeom>
          <a:solidFill>
            <a:srgbClr val="FFFF00"/>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AU" sz="1600" b="1" dirty="0">
                <a:effectLst/>
                <a:latin typeface="+mj-lt"/>
                <a:ea typeface="Times New Roman"/>
              </a:rPr>
              <a:t>Fortnightly </a:t>
            </a:r>
            <a:r>
              <a:rPr lang="en-AU" sz="1600" b="1" dirty="0" smtClean="0">
                <a:effectLst/>
                <a:latin typeface="+mj-lt"/>
                <a:ea typeface="Times New Roman"/>
              </a:rPr>
              <a:t>Learner Qualities and Positive Behaviours Communicated</a:t>
            </a:r>
            <a:endParaRPr lang="en-AU" sz="1600" b="1" dirty="0">
              <a:effectLst/>
              <a:latin typeface="+mj-lt"/>
              <a:ea typeface="Times New Roman"/>
            </a:endParaRPr>
          </a:p>
        </p:txBody>
      </p:sp>
      <p:sp>
        <p:nvSpPr>
          <p:cNvPr id="15" name="Text Box 482"/>
          <p:cNvSpPr txBox="1">
            <a:spLocks noChangeArrowheads="1"/>
          </p:cNvSpPr>
          <p:nvPr/>
        </p:nvSpPr>
        <p:spPr bwMode="auto">
          <a:xfrm>
            <a:off x="479133" y="1177439"/>
            <a:ext cx="3607958" cy="1519510"/>
          </a:xfrm>
          <a:prstGeom prst="rect">
            <a:avLst/>
          </a:prstGeom>
          <a:solidFill>
            <a:schemeClr val="accent2">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AU" b="1" dirty="0" smtClean="0">
                <a:effectLst/>
                <a:latin typeface="+mj-lt"/>
                <a:ea typeface="Times New Roman"/>
                <a:cs typeface="Times New Roman"/>
              </a:rPr>
              <a:t>Classroom </a:t>
            </a:r>
            <a:endParaRPr lang="en-AU" sz="1200" dirty="0">
              <a:effectLst/>
              <a:latin typeface="+mj-lt"/>
              <a:ea typeface="Times New Roman"/>
              <a:cs typeface="Times New Roman"/>
            </a:endParaRPr>
          </a:p>
          <a:p>
            <a:pPr algn="just">
              <a:spcAft>
                <a:spcPts val="0"/>
              </a:spcAft>
            </a:pPr>
            <a:r>
              <a:rPr lang="en-AU" sz="1400" dirty="0">
                <a:effectLst/>
                <a:latin typeface="Cambria" panose="02040503050406030204" pitchFamily="18" charset="0"/>
                <a:ea typeface="Times New Roman"/>
                <a:cs typeface="Times New Roman"/>
              </a:rPr>
              <a:t>Class Dojo points </a:t>
            </a:r>
            <a:r>
              <a:rPr lang="en-AU" sz="1400" dirty="0" smtClean="0">
                <a:effectLst/>
                <a:latin typeface="Cambria" panose="02040503050406030204" pitchFamily="18" charset="0"/>
                <a:ea typeface="Times New Roman"/>
                <a:cs typeface="Times New Roman"/>
              </a:rPr>
              <a:t>system is </a:t>
            </a:r>
            <a:r>
              <a:rPr lang="en-AU" sz="1400" dirty="0">
                <a:effectLst/>
                <a:latin typeface="Cambria" panose="02040503050406030204" pitchFamily="18" charset="0"/>
                <a:ea typeface="Times New Roman"/>
                <a:cs typeface="Times New Roman"/>
              </a:rPr>
              <a:t>used by each </a:t>
            </a:r>
            <a:r>
              <a:rPr lang="en-AU" sz="1400" dirty="0" smtClean="0">
                <a:effectLst/>
                <a:latin typeface="Cambria" panose="02040503050406030204" pitchFamily="18" charset="0"/>
                <a:ea typeface="Times New Roman"/>
                <a:cs typeface="Times New Roman"/>
              </a:rPr>
              <a:t>teacher based on positive learning qualities. </a:t>
            </a:r>
            <a:r>
              <a:rPr lang="en-AU" sz="1400" dirty="0">
                <a:effectLst/>
                <a:latin typeface="Cambria" panose="02040503050406030204" pitchFamily="18" charset="0"/>
                <a:ea typeface="Times New Roman"/>
                <a:cs typeface="Times New Roman"/>
              </a:rPr>
              <a:t>Points accrue for </a:t>
            </a:r>
            <a:r>
              <a:rPr lang="en-AU" sz="1400" dirty="0" smtClean="0">
                <a:effectLst/>
                <a:latin typeface="Cambria" panose="02040503050406030204" pitchFamily="18" charset="0"/>
                <a:ea typeface="Times New Roman"/>
                <a:cs typeface="Times New Roman"/>
              </a:rPr>
              <a:t>class based rewards, </a:t>
            </a:r>
            <a:r>
              <a:rPr lang="en-AU" sz="1400" dirty="0" smtClean="0">
                <a:effectLst/>
                <a:latin typeface="Cambria" panose="02040503050406030204" pitchFamily="18" charset="0"/>
                <a:ea typeface="Times New Roman"/>
                <a:cs typeface="Times New Roman"/>
              </a:rPr>
              <a:t>Prize </a:t>
            </a:r>
            <a:r>
              <a:rPr lang="en-AU" sz="1400" dirty="0" smtClean="0">
                <a:effectLst/>
                <a:latin typeface="Cambria" panose="02040503050406030204" pitchFamily="18" charset="0"/>
                <a:ea typeface="Times New Roman"/>
                <a:cs typeface="Times New Roman"/>
              </a:rPr>
              <a:t>Wheel </a:t>
            </a:r>
            <a:r>
              <a:rPr lang="en-AU" sz="1400" dirty="0" smtClean="0">
                <a:effectLst/>
                <a:latin typeface="Cambria" panose="02040503050406030204" pitchFamily="18" charset="0"/>
                <a:ea typeface="Times New Roman"/>
                <a:cs typeface="Times New Roman"/>
              </a:rPr>
              <a:t>Draw.</a:t>
            </a:r>
            <a:endParaRPr lang="en-AU" sz="1200" dirty="0">
              <a:effectLst/>
              <a:latin typeface="Cambria" panose="02040503050406030204" pitchFamily="18" charset="0"/>
              <a:ea typeface="Times New Roman"/>
              <a:cs typeface="Times New Roman"/>
            </a:endParaRPr>
          </a:p>
          <a:p>
            <a:pPr>
              <a:spcAft>
                <a:spcPts val="0"/>
              </a:spcAft>
            </a:pPr>
            <a:r>
              <a:rPr lang="en-AU" sz="1400" b="1" u="none" strike="noStrike" dirty="0">
                <a:effectLst/>
                <a:latin typeface="Cambria" panose="02040503050406030204" pitchFamily="18" charset="0"/>
                <a:ea typeface="Times New Roman"/>
                <a:cs typeface="Times New Roman"/>
              </a:rPr>
              <a:t> </a:t>
            </a:r>
            <a:endParaRPr lang="en-AU" sz="1200" dirty="0">
              <a:effectLst/>
              <a:latin typeface="Cambria" panose="02040503050406030204" pitchFamily="18" charset="0"/>
              <a:ea typeface="Times New Roman"/>
              <a:cs typeface="Times New Roman"/>
            </a:endParaRPr>
          </a:p>
        </p:txBody>
      </p:sp>
      <p:sp>
        <p:nvSpPr>
          <p:cNvPr id="16" name="Text Box 479"/>
          <p:cNvSpPr txBox="1">
            <a:spLocks noChangeArrowheads="1"/>
          </p:cNvSpPr>
          <p:nvPr/>
        </p:nvSpPr>
        <p:spPr bwMode="auto">
          <a:xfrm>
            <a:off x="4949979" y="1145094"/>
            <a:ext cx="3847657" cy="1520461"/>
          </a:xfrm>
          <a:prstGeom prst="rect">
            <a:avLst/>
          </a:prstGeom>
          <a:solidFill>
            <a:schemeClr val="accent1">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AU" b="1" dirty="0" smtClean="0">
                <a:effectLst/>
                <a:latin typeface="+mj-lt"/>
                <a:ea typeface="Times New Roman"/>
                <a:cs typeface="Times New Roman"/>
              </a:rPr>
              <a:t>Playground</a:t>
            </a:r>
          </a:p>
          <a:p>
            <a:pPr algn="just">
              <a:spcAft>
                <a:spcPts val="0"/>
              </a:spcAft>
            </a:pPr>
            <a:r>
              <a:rPr lang="en-AU" sz="1400" dirty="0" smtClean="0">
                <a:effectLst/>
                <a:latin typeface="Cambria" panose="02040503050406030204" pitchFamily="18" charset="0"/>
                <a:ea typeface="Times New Roman"/>
                <a:cs typeface="Times New Roman"/>
              </a:rPr>
              <a:t>Friendlies tokens are  </a:t>
            </a:r>
            <a:r>
              <a:rPr lang="en-AU" sz="1400" dirty="0">
                <a:effectLst/>
                <a:latin typeface="Cambria" panose="02040503050406030204" pitchFamily="18" charset="0"/>
                <a:ea typeface="Times New Roman"/>
                <a:cs typeface="Times New Roman"/>
              </a:rPr>
              <a:t>given to </a:t>
            </a:r>
            <a:r>
              <a:rPr lang="en-AU" sz="1400" dirty="0" smtClean="0">
                <a:effectLst/>
                <a:latin typeface="Cambria" panose="02040503050406030204" pitchFamily="18" charset="0"/>
                <a:ea typeface="Times New Roman"/>
                <a:cs typeface="Times New Roman"/>
              </a:rPr>
              <a:t>the class teacher  </a:t>
            </a:r>
            <a:r>
              <a:rPr lang="en-AU" sz="1400" dirty="0">
                <a:effectLst/>
                <a:latin typeface="Cambria" panose="02040503050406030204" pitchFamily="18" charset="0"/>
                <a:ea typeface="Times New Roman"/>
                <a:cs typeface="Times New Roman"/>
              </a:rPr>
              <a:t>who records a Dojo point and places the token in the class </a:t>
            </a:r>
            <a:r>
              <a:rPr lang="en-AU" sz="1400" dirty="0" smtClean="0">
                <a:effectLst/>
                <a:latin typeface="Cambria" panose="02040503050406030204" pitchFamily="18" charset="0"/>
                <a:ea typeface="Times New Roman"/>
                <a:cs typeface="Times New Roman"/>
              </a:rPr>
              <a:t>box. Friendlies go </a:t>
            </a:r>
            <a:r>
              <a:rPr lang="en-AU" sz="1400" smtClean="0">
                <a:effectLst/>
                <a:latin typeface="Cambria" panose="02040503050406030204" pitchFamily="18" charset="0"/>
                <a:ea typeface="Times New Roman"/>
                <a:cs typeface="Times New Roman"/>
              </a:rPr>
              <a:t>towards </a:t>
            </a:r>
            <a:r>
              <a:rPr lang="en-AU" sz="1400" smtClean="0">
                <a:effectLst/>
                <a:latin typeface="Cambria" panose="02040503050406030204" pitchFamily="18" charset="0"/>
                <a:ea typeface="Times New Roman"/>
                <a:cs typeface="Times New Roman"/>
              </a:rPr>
              <a:t>Prize Wheel </a:t>
            </a:r>
            <a:r>
              <a:rPr lang="en-AU" sz="1400" dirty="0" smtClean="0">
                <a:effectLst/>
                <a:latin typeface="Cambria" panose="02040503050406030204" pitchFamily="18" charset="0"/>
                <a:ea typeface="Times New Roman"/>
                <a:cs typeface="Times New Roman"/>
              </a:rPr>
              <a:t>Draw</a:t>
            </a:r>
            <a:r>
              <a:rPr lang="en-AU" sz="1400" dirty="0">
                <a:latin typeface="Cambria" panose="02040503050406030204" pitchFamily="18" charset="0"/>
                <a:ea typeface="Times New Roman"/>
                <a:cs typeface="Times New Roman"/>
              </a:rPr>
              <a:t> </a:t>
            </a:r>
            <a:r>
              <a:rPr lang="en-AU" sz="1400" dirty="0" smtClean="0">
                <a:latin typeface="Cambria" panose="02040503050406030204" pitchFamily="18" charset="0"/>
                <a:ea typeface="Times New Roman"/>
                <a:cs typeface="Times New Roman"/>
              </a:rPr>
              <a:t>and Whole School Target.</a:t>
            </a:r>
            <a:endParaRPr lang="en-AU" sz="1200" dirty="0">
              <a:effectLst/>
              <a:latin typeface="Cambria" panose="02040503050406030204" pitchFamily="18" charset="0"/>
              <a:ea typeface="Times New Roman"/>
              <a:cs typeface="Times New Roman"/>
            </a:endParaRPr>
          </a:p>
        </p:txBody>
      </p:sp>
      <p:sp>
        <p:nvSpPr>
          <p:cNvPr id="17" name="Text Box 481"/>
          <p:cNvSpPr txBox="1">
            <a:spLocks noChangeArrowheads="1"/>
          </p:cNvSpPr>
          <p:nvPr/>
        </p:nvSpPr>
        <p:spPr bwMode="auto">
          <a:xfrm>
            <a:off x="411643" y="3236515"/>
            <a:ext cx="3675447" cy="1413609"/>
          </a:xfrm>
          <a:prstGeom prst="rect">
            <a:avLst/>
          </a:prstGeom>
          <a:solidFill>
            <a:schemeClr val="accent2">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AU" sz="1600" b="1" dirty="0">
                <a:effectLst/>
                <a:latin typeface="+mj-lt"/>
                <a:ea typeface="Times New Roman"/>
                <a:cs typeface="Times New Roman"/>
              </a:rPr>
              <a:t>Achievement </a:t>
            </a:r>
            <a:r>
              <a:rPr lang="en-AU" sz="1600" b="1" dirty="0" smtClean="0">
                <a:effectLst/>
                <a:latin typeface="+mj-lt"/>
                <a:ea typeface="Times New Roman"/>
                <a:cs typeface="Times New Roman"/>
              </a:rPr>
              <a:t>Awards </a:t>
            </a:r>
            <a:endParaRPr lang="en-AU" sz="1600" dirty="0">
              <a:effectLst/>
              <a:latin typeface="+mj-lt"/>
              <a:ea typeface="Times New Roman"/>
              <a:cs typeface="Times New Roman"/>
            </a:endParaRPr>
          </a:p>
          <a:p>
            <a:pPr algn="just">
              <a:spcAft>
                <a:spcPts val="0"/>
              </a:spcAft>
            </a:pPr>
            <a:r>
              <a:rPr lang="en-AU" sz="1400" dirty="0">
                <a:effectLst/>
                <a:latin typeface="Cambria" panose="02040503050406030204" pitchFamily="18" charset="0"/>
                <a:ea typeface="Times New Roman"/>
                <a:cs typeface="Times New Roman"/>
              </a:rPr>
              <a:t>Achievement </a:t>
            </a:r>
            <a:r>
              <a:rPr lang="en-AU" sz="1400" dirty="0" smtClean="0">
                <a:effectLst/>
                <a:latin typeface="Cambria" panose="02040503050406030204" pitchFamily="18" charset="0"/>
                <a:ea typeface="Times New Roman"/>
                <a:cs typeface="Times New Roman"/>
              </a:rPr>
              <a:t>Award is based on learner quality. Achievement award  </a:t>
            </a:r>
            <a:r>
              <a:rPr lang="en-AU" sz="1400" dirty="0">
                <a:effectLst/>
                <a:latin typeface="Cambria" panose="02040503050406030204" pitchFamily="18" charset="0"/>
                <a:ea typeface="Times New Roman"/>
                <a:cs typeface="Times New Roman"/>
              </a:rPr>
              <a:t>= </a:t>
            </a:r>
            <a:r>
              <a:rPr lang="en-AU" sz="1400" dirty="0" smtClean="0">
                <a:effectLst/>
                <a:latin typeface="Cambria" panose="02040503050406030204" pitchFamily="18" charset="0"/>
                <a:ea typeface="Times New Roman"/>
                <a:cs typeface="Times New Roman"/>
              </a:rPr>
              <a:t>2 friendlies and are placed in the class box </a:t>
            </a:r>
            <a:r>
              <a:rPr lang="en-AU" sz="1400" dirty="0" smtClean="0">
                <a:effectLst/>
                <a:latin typeface="Cambria" panose="02040503050406030204" pitchFamily="18" charset="0"/>
                <a:ea typeface="Times New Roman"/>
                <a:cs typeface="Times New Roman"/>
              </a:rPr>
              <a:t>for the  Prize </a:t>
            </a:r>
            <a:r>
              <a:rPr lang="en-AU" sz="1400" dirty="0" smtClean="0">
                <a:effectLst/>
                <a:latin typeface="Cambria" panose="02040503050406030204" pitchFamily="18" charset="0"/>
                <a:ea typeface="Times New Roman"/>
                <a:cs typeface="Times New Roman"/>
              </a:rPr>
              <a:t>Wheel </a:t>
            </a:r>
            <a:r>
              <a:rPr lang="en-AU" sz="1400" dirty="0" smtClean="0">
                <a:latin typeface="Cambria" panose="02040503050406030204" pitchFamily="18" charset="0"/>
                <a:ea typeface="Times New Roman"/>
                <a:cs typeface="Times New Roman"/>
              </a:rPr>
              <a:t>D</a:t>
            </a:r>
            <a:r>
              <a:rPr lang="en-AU" sz="1400" dirty="0" smtClean="0">
                <a:effectLst/>
                <a:latin typeface="Cambria" panose="02040503050406030204" pitchFamily="18" charset="0"/>
                <a:ea typeface="Times New Roman"/>
                <a:cs typeface="Times New Roman"/>
              </a:rPr>
              <a:t>raw.</a:t>
            </a:r>
            <a:endParaRPr lang="en-AU" sz="1200" dirty="0">
              <a:effectLst/>
              <a:latin typeface="Cambria" panose="02040503050406030204" pitchFamily="18" charset="0"/>
              <a:ea typeface="Times New Roman"/>
              <a:cs typeface="Times New Roman"/>
            </a:endParaRPr>
          </a:p>
        </p:txBody>
      </p:sp>
      <p:sp>
        <p:nvSpPr>
          <p:cNvPr id="18" name="Text Box 478"/>
          <p:cNvSpPr txBox="1">
            <a:spLocks noChangeArrowheads="1"/>
          </p:cNvSpPr>
          <p:nvPr/>
        </p:nvSpPr>
        <p:spPr bwMode="auto">
          <a:xfrm>
            <a:off x="4934046" y="3284092"/>
            <a:ext cx="3847657" cy="1359980"/>
          </a:xfrm>
          <a:prstGeom prst="rect">
            <a:avLst/>
          </a:prstGeom>
          <a:solidFill>
            <a:schemeClr val="accent1">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AU" sz="1600" b="1" dirty="0" smtClean="0">
                <a:effectLst/>
                <a:latin typeface="+mj-lt"/>
                <a:ea typeface="Times New Roman"/>
                <a:cs typeface="Times New Roman"/>
              </a:rPr>
              <a:t>Prize </a:t>
            </a:r>
            <a:r>
              <a:rPr lang="en-AU" sz="1600" b="1" dirty="0">
                <a:effectLst/>
                <a:latin typeface="+mj-lt"/>
                <a:ea typeface="Times New Roman"/>
                <a:cs typeface="Times New Roman"/>
              </a:rPr>
              <a:t>Wheel Draw</a:t>
            </a:r>
            <a:endParaRPr lang="en-AU" sz="1600" dirty="0">
              <a:effectLst/>
              <a:latin typeface="+mj-lt"/>
              <a:ea typeface="Times New Roman"/>
              <a:cs typeface="Times New Roman"/>
            </a:endParaRPr>
          </a:p>
          <a:p>
            <a:pPr algn="just">
              <a:spcAft>
                <a:spcPts val="0"/>
              </a:spcAft>
            </a:pPr>
            <a:r>
              <a:rPr lang="en-AU" sz="1400" dirty="0">
                <a:effectLst/>
                <a:latin typeface="Cambria" panose="02040503050406030204" pitchFamily="18" charset="0"/>
                <a:ea typeface="Times New Roman"/>
                <a:cs typeface="Times New Roman"/>
              </a:rPr>
              <a:t>At </a:t>
            </a:r>
            <a:r>
              <a:rPr lang="en-AU" sz="1400" dirty="0" smtClean="0">
                <a:effectLst/>
                <a:latin typeface="Cambria" panose="02040503050406030204" pitchFamily="18" charset="0"/>
                <a:ea typeface="Times New Roman"/>
                <a:cs typeface="Times New Roman"/>
              </a:rPr>
              <a:t>K-6 </a:t>
            </a:r>
            <a:r>
              <a:rPr lang="en-AU" sz="1400" dirty="0">
                <a:latin typeface="Cambria" panose="02040503050406030204" pitchFamily="18" charset="0"/>
                <a:ea typeface="Times New Roman"/>
                <a:cs typeface="Times New Roman"/>
              </a:rPr>
              <a:t>A</a:t>
            </a:r>
            <a:r>
              <a:rPr lang="en-AU" sz="1400" dirty="0" smtClean="0">
                <a:effectLst/>
                <a:latin typeface="Cambria" panose="02040503050406030204" pitchFamily="18" charset="0"/>
                <a:ea typeface="Times New Roman"/>
                <a:cs typeface="Times New Roman"/>
              </a:rPr>
              <a:t>ssembly </a:t>
            </a:r>
            <a:r>
              <a:rPr lang="en-AU" sz="1400" dirty="0">
                <a:effectLst/>
                <a:latin typeface="Cambria" panose="02040503050406030204" pitchFamily="18" charset="0"/>
                <a:ea typeface="Times New Roman"/>
                <a:cs typeface="Times New Roman"/>
              </a:rPr>
              <a:t>two winners from each </a:t>
            </a:r>
            <a:r>
              <a:rPr lang="en-AU" sz="1400" dirty="0" smtClean="0">
                <a:effectLst/>
                <a:latin typeface="Cambria" panose="02040503050406030204" pitchFamily="18" charset="0"/>
                <a:ea typeface="Times New Roman"/>
                <a:cs typeface="Times New Roman"/>
              </a:rPr>
              <a:t>stage are selected from the stage </a:t>
            </a:r>
            <a:r>
              <a:rPr lang="en-AU" sz="1400" dirty="0" smtClean="0">
                <a:latin typeface="Cambria" panose="02040503050406030204" pitchFamily="18" charset="0"/>
                <a:ea typeface="Times New Roman"/>
                <a:cs typeface="Times New Roman"/>
              </a:rPr>
              <a:t>box. </a:t>
            </a:r>
            <a:r>
              <a:rPr lang="en-AU" sz="1400" dirty="0" smtClean="0">
                <a:effectLst/>
                <a:latin typeface="Cambria" panose="02040503050406030204" pitchFamily="18" charset="0"/>
                <a:ea typeface="Times New Roman"/>
                <a:cs typeface="Times New Roman"/>
              </a:rPr>
              <a:t>Winners </a:t>
            </a:r>
            <a:r>
              <a:rPr lang="en-AU" sz="1400" dirty="0">
                <a:latin typeface="Cambria" panose="02040503050406030204" pitchFamily="18" charset="0"/>
                <a:ea typeface="Times New Roman"/>
                <a:cs typeface="Times New Roman"/>
              </a:rPr>
              <a:t>s</a:t>
            </a:r>
            <a:r>
              <a:rPr lang="en-AU" sz="1400" dirty="0" smtClean="0">
                <a:effectLst/>
                <a:latin typeface="Cambria" panose="02040503050406030204" pitchFamily="18" charset="0"/>
                <a:ea typeface="Times New Roman"/>
                <a:cs typeface="Times New Roman"/>
              </a:rPr>
              <a:t>pin </a:t>
            </a:r>
            <a:r>
              <a:rPr lang="en-AU" sz="1400" dirty="0">
                <a:effectLst/>
                <a:latin typeface="Cambria" panose="02040503050406030204" pitchFamily="18" charset="0"/>
                <a:ea typeface="Times New Roman"/>
                <a:cs typeface="Times New Roman"/>
              </a:rPr>
              <a:t>the </a:t>
            </a:r>
            <a:r>
              <a:rPr lang="en-AU" sz="1400" dirty="0" smtClean="0">
                <a:effectLst/>
                <a:latin typeface="Cambria" panose="02040503050406030204" pitchFamily="18" charset="0"/>
                <a:ea typeface="Times New Roman"/>
                <a:cs typeface="Times New Roman"/>
              </a:rPr>
              <a:t>wheel with a range of rewards </a:t>
            </a:r>
            <a:r>
              <a:rPr lang="en-AU" sz="1400" dirty="0">
                <a:effectLst/>
                <a:latin typeface="Cambria" panose="02040503050406030204" pitchFamily="18" charset="0"/>
                <a:ea typeface="Times New Roman"/>
                <a:cs typeface="Times New Roman"/>
              </a:rPr>
              <a:t>to claim their prize</a:t>
            </a:r>
            <a:r>
              <a:rPr lang="en-AU" sz="1400" dirty="0">
                <a:effectLst/>
                <a:latin typeface="Comic Sans MS"/>
                <a:ea typeface="Times New Roman"/>
                <a:cs typeface="Times New Roman"/>
              </a:rPr>
              <a:t>!</a:t>
            </a:r>
            <a:endParaRPr lang="en-AU" sz="1200" dirty="0">
              <a:effectLst/>
              <a:latin typeface="Times New Roman"/>
              <a:ea typeface="Times New Roman"/>
              <a:cs typeface="Times New Roman"/>
            </a:endParaRPr>
          </a:p>
        </p:txBody>
      </p:sp>
      <p:sp>
        <p:nvSpPr>
          <p:cNvPr id="19" name="Text Box 480"/>
          <p:cNvSpPr txBox="1">
            <a:spLocks noChangeArrowheads="1"/>
          </p:cNvSpPr>
          <p:nvPr/>
        </p:nvSpPr>
        <p:spPr bwMode="auto">
          <a:xfrm>
            <a:off x="445389" y="5189690"/>
            <a:ext cx="3675446" cy="1273608"/>
          </a:xfrm>
          <a:prstGeom prst="rect">
            <a:avLst/>
          </a:prstGeom>
          <a:solidFill>
            <a:schemeClr val="accent2">
              <a:lumMod val="20000"/>
              <a:lumOff val="80000"/>
            </a:schemeClr>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AU" sz="1600" b="1" dirty="0">
                <a:effectLst/>
                <a:latin typeface="+mj-lt"/>
                <a:ea typeface="Times New Roman"/>
                <a:cs typeface="Times New Roman"/>
              </a:rPr>
              <a:t>Attendance awards </a:t>
            </a:r>
            <a:endParaRPr lang="en-AU" sz="1600" dirty="0">
              <a:effectLst/>
              <a:latin typeface="+mj-lt"/>
              <a:ea typeface="Times New Roman"/>
              <a:cs typeface="Times New Roman"/>
            </a:endParaRPr>
          </a:p>
          <a:p>
            <a:pPr algn="just">
              <a:spcAft>
                <a:spcPts val="0"/>
              </a:spcAft>
            </a:pPr>
            <a:r>
              <a:rPr lang="en-AU" sz="1400" dirty="0">
                <a:effectLst/>
                <a:latin typeface="Cambria" panose="02040503050406030204" pitchFamily="18" charset="0"/>
                <a:ea typeface="Times New Roman"/>
                <a:cs typeface="Times New Roman"/>
              </a:rPr>
              <a:t>Attendance award </a:t>
            </a:r>
            <a:r>
              <a:rPr lang="en-AU" sz="1400" dirty="0">
                <a:latin typeface="Cambria" panose="02040503050406030204" pitchFamily="18" charset="0"/>
                <a:ea typeface="Times New Roman"/>
                <a:cs typeface="Times New Roman"/>
              </a:rPr>
              <a:t>= 2 friendlies </a:t>
            </a:r>
            <a:r>
              <a:rPr lang="en-AU" sz="1400" dirty="0" smtClean="0">
                <a:latin typeface="Cambria" panose="02040503050406030204" pitchFamily="18" charset="0"/>
                <a:ea typeface="Times New Roman"/>
                <a:cs typeface="Times New Roman"/>
              </a:rPr>
              <a:t>and are placed </a:t>
            </a:r>
            <a:r>
              <a:rPr lang="en-AU" sz="1400" dirty="0">
                <a:latin typeface="Cambria" panose="02040503050406030204" pitchFamily="18" charset="0"/>
                <a:ea typeface="Times New Roman"/>
                <a:cs typeface="Times New Roman"/>
              </a:rPr>
              <a:t>in the class box for  the  </a:t>
            </a:r>
            <a:r>
              <a:rPr lang="en-AU" sz="1400" dirty="0" smtClean="0">
                <a:latin typeface="Cambria" panose="02040503050406030204" pitchFamily="18" charset="0"/>
                <a:ea typeface="Times New Roman"/>
                <a:cs typeface="Times New Roman"/>
              </a:rPr>
              <a:t>Prize </a:t>
            </a:r>
            <a:r>
              <a:rPr lang="en-AU" sz="1400" dirty="0">
                <a:latin typeface="Cambria" panose="02040503050406030204" pitchFamily="18" charset="0"/>
                <a:ea typeface="Times New Roman"/>
                <a:cs typeface="Times New Roman"/>
              </a:rPr>
              <a:t>Wheel </a:t>
            </a:r>
            <a:r>
              <a:rPr lang="en-AU" sz="1400" dirty="0" smtClean="0">
                <a:latin typeface="Cambria" panose="02040503050406030204" pitchFamily="18" charset="0"/>
                <a:ea typeface="Times New Roman"/>
                <a:cs typeface="Times New Roman"/>
              </a:rPr>
              <a:t>Draw.</a:t>
            </a:r>
            <a:endParaRPr lang="en-AU" sz="1200" dirty="0">
              <a:effectLst/>
              <a:latin typeface="Cambria" panose="02040503050406030204" pitchFamily="18" charset="0"/>
              <a:ea typeface="Times New Roman"/>
              <a:cs typeface="Times New Roman"/>
            </a:endParaRPr>
          </a:p>
        </p:txBody>
      </p:sp>
      <p:sp>
        <p:nvSpPr>
          <p:cNvPr id="21" name="Text Box 477"/>
          <p:cNvSpPr txBox="1">
            <a:spLocks noChangeArrowheads="1"/>
          </p:cNvSpPr>
          <p:nvPr/>
        </p:nvSpPr>
        <p:spPr bwMode="auto">
          <a:xfrm>
            <a:off x="4949979" y="5167898"/>
            <a:ext cx="3831724" cy="1295400"/>
          </a:xfrm>
          <a:prstGeom prst="rect">
            <a:avLst/>
          </a:prstGeom>
          <a:solidFill>
            <a:srgbClr val="CCCCFF"/>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AU" sz="1600" b="1" dirty="0">
                <a:effectLst/>
                <a:latin typeface="+mj-lt"/>
                <a:ea typeface="Times New Roman"/>
                <a:cs typeface="Times New Roman"/>
              </a:rPr>
              <a:t>Whole School </a:t>
            </a:r>
            <a:r>
              <a:rPr lang="en-AU" sz="1600" b="1" dirty="0" smtClean="0">
                <a:effectLst/>
                <a:latin typeface="+mj-lt"/>
                <a:ea typeface="Times New Roman"/>
                <a:cs typeface="Times New Roman"/>
              </a:rPr>
              <a:t>Prize</a:t>
            </a:r>
            <a:endParaRPr lang="en-AU" sz="1600" dirty="0">
              <a:effectLst/>
              <a:latin typeface="+mj-lt"/>
              <a:ea typeface="Times New Roman"/>
              <a:cs typeface="Times New Roman"/>
            </a:endParaRPr>
          </a:p>
          <a:p>
            <a:pPr algn="just">
              <a:spcAft>
                <a:spcPts val="0"/>
              </a:spcAft>
            </a:pPr>
            <a:r>
              <a:rPr lang="en-AU" sz="1400" dirty="0" smtClean="0">
                <a:effectLst/>
                <a:latin typeface="Cambria" panose="02040503050406030204" pitchFamily="18" charset="0"/>
                <a:ea typeface="Times New Roman"/>
                <a:cs typeface="Times New Roman"/>
              </a:rPr>
              <a:t>A whole school reward day will occur at the end of each term. This is to celebrate excellent behaviour. </a:t>
            </a:r>
            <a:endParaRPr lang="en-AU" sz="1200" dirty="0">
              <a:effectLst/>
              <a:latin typeface="Times New Roman"/>
              <a:ea typeface="Times New Roman"/>
              <a:cs typeface="Times New Roman"/>
            </a:endParaRPr>
          </a:p>
        </p:txBody>
      </p:sp>
      <p:sp>
        <p:nvSpPr>
          <p:cNvPr id="31" name="Down Arrow 30"/>
          <p:cNvSpPr/>
          <p:nvPr/>
        </p:nvSpPr>
        <p:spPr>
          <a:xfrm>
            <a:off x="6549957" y="683081"/>
            <a:ext cx="323850" cy="410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Down Arrow 40"/>
          <p:cNvSpPr/>
          <p:nvPr/>
        </p:nvSpPr>
        <p:spPr>
          <a:xfrm>
            <a:off x="2121187" y="685539"/>
            <a:ext cx="323850" cy="410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Down Arrow 41"/>
          <p:cNvSpPr/>
          <p:nvPr/>
        </p:nvSpPr>
        <p:spPr>
          <a:xfrm>
            <a:off x="6620199" y="2778498"/>
            <a:ext cx="323850" cy="410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3" name="Down Arrow 42"/>
          <p:cNvSpPr/>
          <p:nvPr/>
        </p:nvSpPr>
        <p:spPr>
          <a:xfrm>
            <a:off x="6664938" y="4757014"/>
            <a:ext cx="323850" cy="410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4" name="Down Arrow 43"/>
          <p:cNvSpPr/>
          <p:nvPr/>
        </p:nvSpPr>
        <p:spPr>
          <a:xfrm>
            <a:off x="2075865" y="2819204"/>
            <a:ext cx="323850" cy="410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5" name="Down Arrow 44"/>
          <p:cNvSpPr/>
          <p:nvPr/>
        </p:nvSpPr>
        <p:spPr>
          <a:xfrm>
            <a:off x="2076490" y="4739353"/>
            <a:ext cx="323850" cy="410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Down Arrow 45"/>
          <p:cNvSpPr/>
          <p:nvPr/>
        </p:nvSpPr>
        <p:spPr>
          <a:xfrm rot="16200000">
            <a:off x="4320599" y="3737876"/>
            <a:ext cx="379939" cy="410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7" name="Down Arrow 46"/>
          <p:cNvSpPr/>
          <p:nvPr/>
        </p:nvSpPr>
        <p:spPr>
          <a:xfrm rot="16200000">
            <a:off x="4345439" y="5596584"/>
            <a:ext cx="379939" cy="410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8" name="Down Arrow 47"/>
          <p:cNvSpPr/>
          <p:nvPr/>
        </p:nvSpPr>
        <p:spPr>
          <a:xfrm rot="14237838">
            <a:off x="4363081" y="4596761"/>
            <a:ext cx="379939" cy="7417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631966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927" y="304800"/>
            <a:ext cx="8146473" cy="6386945"/>
          </a:xfrm>
        </p:spPr>
        <p:txBody>
          <a:bodyPr>
            <a:normAutofit fontScale="55000" lnSpcReduction="20000"/>
          </a:bodyPr>
          <a:lstStyle/>
          <a:p>
            <a:pPr marL="0" indent="0">
              <a:buNone/>
            </a:pPr>
            <a:r>
              <a:rPr lang="en-AU" sz="3600" b="1" u="sng" dirty="0" smtClean="0">
                <a:latin typeface="+mj-lt"/>
              </a:rPr>
              <a:t>Behaviour Code in NSW</a:t>
            </a:r>
          </a:p>
          <a:p>
            <a:pPr marL="0" indent="0">
              <a:buNone/>
            </a:pPr>
            <a:r>
              <a:rPr lang="en-AU" sz="2900" dirty="0" smtClean="0"/>
              <a:t>NSW Public School are committed  </a:t>
            </a:r>
            <a:r>
              <a:rPr lang="en-AU" sz="2900" dirty="0"/>
              <a:t>to providing safe, supportive and responsive learning environments for everyone. We teach and model the behaviours we value in our students. </a:t>
            </a:r>
            <a:r>
              <a:rPr lang="en-AU" sz="2900" b="1" dirty="0" smtClean="0"/>
              <a:t>In </a:t>
            </a:r>
            <a:r>
              <a:rPr lang="en-AU" sz="2900" b="1" dirty="0"/>
              <a:t>NSW public schools students are expected to: </a:t>
            </a:r>
            <a:endParaRPr lang="en-AU" sz="2900" b="1" dirty="0" smtClean="0"/>
          </a:p>
          <a:p>
            <a:pPr marL="0" indent="0">
              <a:buNone/>
            </a:pPr>
            <a:endParaRPr lang="en-AU" sz="2900" b="1" dirty="0" smtClean="0"/>
          </a:p>
          <a:p>
            <a:r>
              <a:rPr lang="en-AU" sz="2900" dirty="0" smtClean="0"/>
              <a:t>Respect </a:t>
            </a:r>
            <a:r>
              <a:rPr lang="en-AU" sz="2900" dirty="0"/>
              <a:t>other students, their teachers and school staff and community members </a:t>
            </a:r>
          </a:p>
          <a:p>
            <a:r>
              <a:rPr lang="en-AU" sz="2900" dirty="0"/>
              <a:t>Follow school and class rules and follow the directions of their teachers </a:t>
            </a:r>
          </a:p>
          <a:p>
            <a:r>
              <a:rPr lang="en-AU" sz="2900" dirty="0"/>
              <a:t>Strive for the highest standards in learning </a:t>
            </a:r>
          </a:p>
          <a:p>
            <a:r>
              <a:rPr lang="en-AU" sz="2900" dirty="0"/>
              <a:t>Respect all members of the school community and show courtesy to all students, teachers and community members </a:t>
            </a:r>
          </a:p>
          <a:p>
            <a:r>
              <a:rPr lang="en-AU" sz="2900" dirty="0"/>
              <a:t>Resolve conflict respectfully, calmly and fairly </a:t>
            </a:r>
          </a:p>
          <a:p>
            <a:r>
              <a:rPr lang="en-AU" sz="2900" dirty="0"/>
              <a:t>Comply with the school’s uniform policy or dress code </a:t>
            </a:r>
          </a:p>
          <a:p>
            <a:r>
              <a:rPr lang="en-AU" sz="2900" dirty="0"/>
              <a:t>Attend school every day (unless legally excused) </a:t>
            </a:r>
          </a:p>
          <a:p>
            <a:r>
              <a:rPr lang="en-AU" sz="2900" dirty="0"/>
              <a:t>Respect all property </a:t>
            </a:r>
          </a:p>
          <a:p>
            <a:r>
              <a:rPr lang="en-AU" sz="2900" dirty="0"/>
              <a:t>Not be violent or bring weapons, illegal drugs, alcohol or tobacco into our schools </a:t>
            </a:r>
          </a:p>
          <a:p>
            <a:r>
              <a:rPr lang="en-AU" sz="2900" dirty="0"/>
              <a:t>Not bully, harass, intimidate or discriminate against anyone in our schools </a:t>
            </a:r>
          </a:p>
          <a:p>
            <a:r>
              <a:rPr lang="en-AU" sz="2900" dirty="0"/>
              <a:t>Schools take strong action in response to behaviour that is detrimental to self or others or to the achievement of high quality teaching and learning</a:t>
            </a:r>
            <a:r>
              <a:rPr lang="en-AU" sz="3500" dirty="0"/>
              <a:t>. </a:t>
            </a:r>
            <a:endParaRPr lang="en-AU" sz="3500" dirty="0" smtClean="0"/>
          </a:p>
          <a:p>
            <a:pPr marL="0" indent="0">
              <a:buNone/>
            </a:pPr>
            <a:endParaRPr lang="en-AU" sz="4300" dirty="0"/>
          </a:p>
          <a:p>
            <a:pPr marL="0" indent="0">
              <a:buNone/>
            </a:pPr>
            <a:r>
              <a:rPr lang="en-AU" sz="3300" b="1" dirty="0" smtClean="0">
                <a:latin typeface="+mj-lt"/>
              </a:rPr>
              <a:t>Behaviour </a:t>
            </a:r>
            <a:r>
              <a:rPr lang="en-AU" sz="3300" b="1" dirty="0">
                <a:latin typeface="+mj-lt"/>
              </a:rPr>
              <a:t>Code for Students: Actions </a:t>
            </a:r>
            <a:endParaRPr lang="en-AU" sz="3300" dirty="0">
              <a:latin typeface="+mj-lt"/>
            </a:endParaRPr>
          </a:p>
          <a:p>
            <a:r>
              <a:rPr lang="en-AU" sz="2900" dirty="0"/>
              <a:t>Promoting the learning, wellbeing and safety of all students in NSW Public Schools is a high priority for the Department of Education. </a:t>
            </a:r>
          </a:p>
          <a:p>
            <a:r>
              <a:rPr lang="en-AU" sz="2900" dirty="0"/>
              <a:t>We implement teaching and learning approaches to support the development of skills needed by students to meet our high standards for respectful, safe and engaged behaviour. </a:t>
            </a:r>
          </a:p>
        </p:txBody>
      </p:sp>
    </p:spTree>
    <p:extLst>
      <p:ext uri="{BB962C8B-B14F-4D97-AF65-F5344CB8AC3E}">
        <p14:creationId xmlns:p14="http://schemas.microsoft.com/office/powerpoint/2010/main" val="3541661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2645" y="316363"/>
            <a:ext cx="8074239" cy="6309420"/>
          </a:xfrm>
          <a:prstGeom prst="rect">
            <a:avLst/>
          </a:prstGeom>
        </p:spPr>
        <p:txBody>
          <a:bodyPr wrap="square">
            <a:spAutoFit/>
          </a:bodyPr>
          <a:lstStyle/>
          <a:p>
            <a:r>
              <a:rPr lang="en-AU" sz="2000" b="1" u="sng" dirty="0" smtClean="0">
                <a:latin typeface="+mj-lt"/>
              </a:rPr>
              <a:t>Strategies To Manage Student Behaviour</a:t>
            </a:r>
            <a:endParaRPr lang="en-AU" sz="2000" dirty="0">
              <a:latin typeface="+mj-lt"/>
            </a:endParaRPr>
          </a:p>
          <a:p>
            <a:r>
              <a:rPr lang="en-AU" b="1" dirty="0">
                <a:latin typeface="Cambria" panose="02040503050406030204" pitchFamily="18" charset="0"/>
              </a:rPr>
              <a:t> </a:t>
            </a:r>
            <a:endParaRPr lang="en-AU" dirty="0">
              <a:latin typeface="Cambria" panose="02040503050406030204" pitchFamily="18" charset="0"/>
            </a:endParaRPr>
          </a:p>
          <a:p>
            <a:r>
              <a:rPr lang="en-AU" sz="1600" b="1" dirty="0">
                <a:latin typeface="+mj-lt"/>
              </a:rPr>
              <a:t>Teachers in the </a:t>
            </a:r>
            <a:r>
              <a:rPr lang="en-AU" sz="1600" b="1" dirty="0" smtClean="0">
                <a:latin typeface="+mj-lt"/>
              </a:rPr>
              <a:t>Classroom </a:t>
            </a:r>
            <a:r>
              <a:rPr lang="en-AU" sz="1600" b="1" dirty="0">
                <a:latin typeface="+mj-lt"/>
              </a:rPr>
              <a:t>(see Classroom Behaviour Flowchart):</a:t>
            </a:r>
            <a:endParaRPr lang="en-AU" sz="1600" dirty="0">
              <a:latin typeface="+mj-lt"/>
            </a:endParaRPr>
          </a:p>
          <a:p>
            <a:pPr marL="285750" lvl="0" indent="-285750" algn="just">
              <a:buFont typeface="Arial"/>
              <a:buChar char="•"/>
            </a:pPr>
            <a:r>
              <a:rPr lang="en-AU" sz="1400" dirty="0"/>
              <a:t>are responsible for implementing the School Classroom Behaviour Management Flow </a:t>
            </a:r>
            <a:r>
              <a:rPr lang="en-AU" sz="1400" dirty="0" smtClean="0"/>
              <a:t>Chart;</a:t>
            </a:r>
            <a:endParaRPr lang="en-AU" sz="1400" dirty="0"/>
          </a:p>
          <a:p>
            <a:pPr marL="285750" lvl="0" indent="-285750" algn="just">
              <a:buFont typeface="Arial"/>
              <a:buChar char="•"/>
            </a:pPr>
            <a:r>
              <a:rPr lang="en-AU" sz="1400" dirty="0"/>
              <a:t>are to ensure that all students in the class are aware of the class and school rules, the rewards and the </a:t>
            </a:r>
            <a:r>
              <a:rPr lang="en-AU" sz="1400" dirty="0" smtClean="0"/>
              <a:t>consequences;</a:t>
            </a:r>
            <a:endParaRPr lang="en-AU" sz="1400" dirty="0"/>
          </a:p>
          <a:p>
            <a:pPr marL="285750" lvl="0" indent="-285750" algn="just">
              <a:buFont typeface="Arial"/>
              <a:buChar char="•"/>
            </a:pPr>
            <a:r>
              <a:rPr lang="en-AU" sz="1400" dirty="0"/>
              <a:t>are to be consistent in applying class rules, rewards and </a:t>
            </a:r>
            <a:r>
              <a:rPr lang="en-AU" sz="1400" dirty="0" smtClean="0"/>
              <a:t>consequences;</a:t>
            </a:r>
            <a:endParaRPr lang="en-AU" sz="1400" dirty="0"/>
          </a:p>
          <a:p>
            <a:pPr marL="285750" lvl="0" indent="-285750" algn="just">
              <a:buFont typeface="Arial"/>
              <a:buChar char="•"/>
            </a:pPr>
            <a:r>
              <a:rPr lang="en-AU" sz="1400" dirty="0"/>
              <a:t>are to record incidents on </a:t>
            </a:r>
            <a:r>
              <a:rPr lang="en-AU" sz="1400" dirty="0" err="1" smtClean="0"/>
              <a:t>Sentral</a:t>
            </a:r>
            <a:r>
              <a:rPr lang="en-AU" sz="1400" dirty="0" smtClean="0"/>
              <a:t>; and</a:t>
            </a:r>
            <a:endParaRPr lang="en-AU" sz="1400" dirty="0"/>
          </a:p>
          <a:p>
            <a:pPr marL="285750" lvl="0" indent="-285750" algn="just">
              <a:buFont typeface="Arial"/>
              <a:buChar char="•"/>
            </a:pPr>
            <a:r>
              <a:rPr lang="en-AU" sz="1400" dirty="0"/>
              <a:t>are to promptly communicate any concerns with the student’s teacher and/or stage </a:t>
            </a:r>
            <a:r>
              <a:rPr lang="en-AU" sz="1400" dirty="0" smtClean="0"/>
              <a:t>supervisor.</a:t>
            </a:r>
          </a:p>
          <a:p>
            <a:pPr lvl="0" algn="just"/>
            <a:endParaRPr lang="en-AU" dirty="0">
              <a:latin typeface="Cambria" panose="02040503050406030204" pitchFamily="18" charset="0"/>
            </a:endParaRPr>
          </a:p>
          <a:p>
            <a:pPr algn="just"/>
            <a:r>
              <a:rPr lang="en-AU" sz="1600" b="1" dirty="0" smtClean="0">
                <a:latin typeface="+mj-lt"/>
              </a:rPr>
              <a:t>Teachers </a:t>
            </a:r>
            <a:r>
              <a:rPr lang="en-AU" sz="1600" b="1" dirty="0">
                <a:latin typeface="+mj-lt"/>
              </a:rPr>
              <a:t>in the </a:t>
            </a:r>
            <a:r>
              <a:rPr lang="en-AU" sz="1600" b="1" dirty="0" smtClean="0">
                <a:latin typeface="+mj-lt"/>
              </a:rPr>
              <a:t>Playground </a:t>
            </a:r>
            <a:r>
              <a:rPr lang="en-AU" sz="1600" b="1" dirty="0">
                <a:latin typeface="+mj-lt"/>
              </a:rPr>
              <a:t>(see Playground Behaviour Flow Chart):</a:t>
            </a:r>
            <a:endParaRPr lang="en-AU" sz="1600" dirty="0">
              <a:latin typeface="+mj-lt"/>
            </a:endParaRPr>
          </a:p>
          <a:p>
            <a:pPr marL="285750" lvl="0" indent="-285750" algn="just">
              <a:buFont typeface="Arial"/>
              <a:buChar char="•"/>
            </a:pPr>
            <a:r>
              <a:rPr lang="en-AU" sz="1400" dirty="0"/>
              <a:t>are to actively supervise and intervene quickly when they witness any unsafe or unfriendly </a:t>
            </a:r>
            <a:r>
              <a:rPr lang="en-AU" sz="1400" dirty="0" smtClean="0"/>
              <a:t>behaviours;</a:t>
            </a:r>
            <a:endParaRPr lang="en-AU" sz="1400" dirty="0"/>
          </a:p>
          <a:p>
            <a:pPr marL="285750" lvl="0" indent="-285750" algn="just">
              <a:buFont typeface="Arial"/>
              <a:buChar char="•"/>
            </a:pPr>
            <a:r>
              <a:rPr lang="en-AU" sz="1400" dirty="0"/>
              <a:t>are to apply fair and appropriate “on the spot” </a:t>
            </a:r>
            <a:r>
              <a:rPr lang="en-AU" sz="1400" dirty="0" smtClean="0"/>
              <a:t>consequences</a:t>
            </a:r>
            <a:endParaRPr lang="en-AU" sz="1400" dirty="0"/>
          </a:p>
          <a:p>
            <a:pPr marL="285750" lvl="0" indent="-285750" algn="just">
              <a:buFont typeface="Arial"/>
              <a:buChar char="•"/>
            </a:pPr>
            <a:r>
              <a:rPr lang="en-AU" sz="1400" dirty="0"/>
              <a:t>record any students who need “reminding of the rules” in </a:t>
            </a:r>
            <a:r>
              <a:rPr lang="en-AU" sz="1400" dirty="0" err="1"/>
              <a:t>Sentral</a:t>
            </a:r>
            <a:r>
              <a:rPr lang="en-AU" sz="1400" dirty="0"/>
              <a:t> by 8:25am the next </a:t>
            </a:r>
            <a:r>
              <a:rPr lang="en-AU" sz="1400" dirty="0" smtClean="0"/>
              <a:t>day; and</a:t>
            </a:r>
            <a:endParaRPr lang="en-AU" sz="1400" dirty="0"/>
          </a:p>
          <a:p>
            <a:pPr marL="285750" lvl="0" indent="-285750" algn="just">
              <a:buFont typeface="Arial"/>
              <a:buChar char="•"/>
            </a:pPr>
            <a:r>
              <a:rPr lang="en-AU" sz="1400" dirty="0"/>
              <a:t>will follow the Playground Behaviour Management Flow </a:t>
            </a:r>
            <a:r>
              <a:rPr lang="en-AU" sz="1400" dirty="0" smtClean="0"/>
              <a:t>Chart.</a:t>
            </a:r>
          </a:p>
          <a:p>
            <a:pPr marL="285750" lvl="0" indent="-285750" algn="just">
              <a:buFont typeface="Arial"/>
              <a:buChar char="•"/>
            </a:pPr>
            <a:endParaRPr lang="en-AU" sz="1400" dirty="0"/>
          </a:p>
          <a:p>
            <a:r>
              <a:rPr lang="en-AU" b="1" dirty="0" smtClean="0"/>
              <a:t>Reflection Room</a:t>
            </a:r>
            <a:endParaRPr lang="en-AU" b="1" dirty="0"/>
          </a:p>
          <a:p>
            <a:pPr algn="just"/>
            <a:r>
              <a:rPr lang="en-AU" sz="1400" dirty="0"/>
              <a:t>In the </a:t>
            </a:r>
            <a:r>
              <a:rPr lang="en-AU" sz="1400" dirty="0" smtClean="0"/>
              <a:t>reflection Room students </a:t>
            </a:r>
            <a:r>
              <a:rPr lang="en-AU" sz="1400" dirty="0"/>
              <a:t>are guided to reflect on their behaviour choices. Students are given the opportunity, to develop skills they need to help improve the choices that they will make in the future and to develop their understanding of the responsibilities they have, as a member of the Helensburgh Public School community. Students are explicitly taught the school expectations so that they have a clear understanding of acceptable and unacceptable behaviour. </a:t>
            </a:r>
          </a:p>
          <a:p>
            <a:r>
              <a:rPr lang="en-AU" sz="1600" b="1" dirty="0">
                <a:latin typeface="Cambria" panose="02040503050406030204" pitchFamily="18" charset="0"/>
              </a:rPr>
              <a:t> </a:t>
            </a:r>
            <a:endParaRPr lang="en-AU" sz="1600" dirty="0">
              <a:latin typeface="Cambria" panose="02040503050406030204" pitchFamily="18" charset="0"/>
            </a:endParaRPr>
          </a:p>
          <a:p>
            <a:r>
              <a:rPr lang="en-AU" b="1" dirty="0"/>
              <a:t>Procedures for Out of School Activities</a:t>
            </a:r>
            <a:endParaRPr lang="en-AU" dirty="0"/>
          </a:p>
          <a:p>
            <a:pPr algn="just"/>
            <a:r>
              <a:rPr lang="en-AU" sz="1400" dirty="0"/>
              <a:t>Students demonstrating undesirable/unacceptable behaviour of a serious nature at any out of school activity will have the incident recorded in </a:t>
            </a:r>
            <a:r>
              <a:rPr lang="en-AU" sz="1400" dirty="0" err="1"/>
              <a:t>Sentral</a:t>
            </a:r>
            <a:r>
              <a:rPr lang="en-AU" sz="1400" dirty="0"/>
              <a:t> and referral to the executive. </a:t>
            </a:r>
          </a:p>
          <a:p>
            <a:pPr marL="285750" lvl="0" indent="-285750" algn="just">
              <a:buFont typeface="Arial"/>
              <a:buChar char="•"/>
            </a:pPr>
            <a:endParaRPr lang="en-AU" sz="14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7739406" y="159159"/>
            <a:ext cx="818682" cy="830655"/>
          </a:xfrm>
          <a:prstGeom prst="rect">
            <a:avLst/>
          </a:prstGeom>
          <a:noFill/>
        </p:spPr>
      </p:pic>
    </p:spTree>
    <p:extLst>
      <p:ext uri="{BB962C8B-B14F-4D97-AF65-F5344CB8AC3E}">
        <p14:creationId xmlns:p14="http://schemas.microsoft.com/office/powerpoint/2010/main" val="1969479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888" y="320148"/>
            <a:ext cx="8543901" cy="2985433"/>
          </a:xfrm>
          <a:prstGeom prst="rect">
            <a:avLst/>
          </a:prstGeom>
        </p:spPr>
        <p:txBody>
          <a:bodyPr wrap="square">
            <a:spAutoFit/>
          </a:bodyPr>
          <a:lstStyle/>
          <a:p>
            <a:endParaRPr lang="en-AU" sz="1200" b="1" u="sng" dirty="0"/>
          </a:p>
          <a:p>
            <a:pPr algn="just"/>
            <a:endParaRPr lang="en-AU" sz="1400" b="1" u="sng" dirty="0"/>
          </a:p>
          <a:p>
            <a:pPr algn="just"/>
            <a:r>
              <a:rPr lang="en-AU" b="1" dirty="0" smtClean="0">
                <a:latin typeface="+mj-lt"/>
              </a:rPr>
              <a:t>Procedures </a:t>
            </a:r>
            <a:r>
              <a:rPr lang="en-AU" b="1" dirty="0">
                <a:latin typeface="+mj-lt"/>
              </a:rPr>
              <a:t>for Bus &amp; </a:t>
            </a:r>
            <a:r>
              <a:rPr lang="en-AU" b="1" dirty="0" smtClean="0">
                <a:latin typeface="+mj-lt"/>
              </a:rPr>
              <a:t>Bike</a:t>
            </a:r>
            <a:endParaRPr lang="en-AU" dirty="0">
              <a:latin typeface="+mj-lt"/>
            </a:endParaRPr>
          </a:p>
          <a:p>
            <a:r>
              <a:rPr lang="en-AU" sz="1400" dirty="0" smtClean="0"/>
              <a:t>Students </a:t>
            </a:r>
            <a:r>
              <a:rPr lang="en-AU" sz="1400" dirty="0"/>
              <a:t>aged 9 or older, who have documented parental permission, are allowed to ride to school each day. These students must follow NSW Road Safety Guidelines </a:t>
            </a:r>
            <a:r>
              <a:rPr lang="en-AU" sz="1400" dirty="0" err="1"/>
              <a:t>ie</a:t>
            </a:r>
            <a:r>
              <a:rPr lang="en-AU" sz="1400" dirty="0"/>
              <a:t>. They must wear a helmet and follow road rules</a:t>
            </a:r>
            <a:r>
              <a:rPr lang="en-AU" sz="1400" dirty="0" smtClean="0"/>
              <a:t>.</a:t>
            </a:r>
          </a:p>
          <a:p>
            <a:endParaRPr lang="en-AU" sz="1400" dirty="0"/>
          </a:p>
          <a:p>
            <a:pPr lvl="0" algn="just"/>
            <a:r>
              <a:rPr lang="en-AU" sz="1400" dirty="0"/>
              <a:t>Students demonstrating undesirable behaviour of a serious nature while travelling on school buses or riding bikes to and from school will have incidents recorded in </a:t>
            </a:r>
            <a:r>
              <a:rPr lang="en-AU" sz="1400" dirty="0" err="1"/>
              <a:t>Sentral</a:t>
            </a:r>
            <a:r>
              <a:rPr lang="en-AU" sz="1400" dirty="0"/>
              <a:t>, with further consequences decided by Executive teachers. Students who place themselves and others at risk may be prohibited from riding their bikes to school until such time that assurances can be provided by the parent that the student is now able to operate their bike safely and obey all school and road rules.</a:t>
            </a:r>
          </a:p>
          <a:p>
            <a:r>
              <a:rPr lang="en-AU" sz="1600" b="1" dirty="0"/>
              <a:t> </a:t>
            </a:r>
            <a:endParaRPr lang="en-AU" sz="1600" dirty="0"/>
          </a:p>
          <a:p>
            <a:endParaRPr lang="en-AU" sz="1600" dirty="0">
              <a:latin typeface="Cambria" panose="020405030504060302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163612" y="75414"/>
            <a:ext cx="700329" cy="785581"/>
          </a:xfrm>
          <a:prstGeom prst="rect">
            <a:avLst/>
          </a:prstGeom>
          <a:noFill/>
        </p:spPr>
      </p:pic>
    </p:spTree>
    <p:extLst>
      <p:ext uri="{BB962C8B-B14F-4D97-AF65-F5344CB8AC3E}">
        <p14:creationId xmlns:p14="http://schemas.microsoft.com/office/powerpoint/2010/main" val="2293104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7937369" y="235670"/>
            <a:ext cx="798383" cy="898196"/>
          </a:xfrm>
          <a:prstGeom prst="rect">
            <a:avLst/>
          </a:prstGeom>
          <a:noFill/>
        </p:spPr>
      </p:pic>
      <p:sp>
        <p:nvSpPr>
          <p:cNvPr id="2" name="TextBox 1"/>
          <p:cNvSpPr txBox="1"/>
          <p:nvPr/>
        </p:nvSpPr>
        <p:spPr>
          <a:xfrm rot="10800000" flipV="1">
            <a:off x="374072" y="473219"/>
            <a:ext cx="6857999" cy="4616648"/>
          </a:xfrm>
          <a:prstGeom prst="rect">
            <a:avLst/>
          </a:prstGeom>
          <a:noFill/>
        </p:spPr>
        <p:txBody>
          <a:bodyPr wrap="square" rtlCol="0">
            <a:spAutoFit/>
          </a:bodyPr>
          <a:lstStyle/>
          <a:p>
            <a:r>
              <a:rPr lang="en-AU" b="1" u="sng" dirty="0"/>
              <a:t>Minor Behaviours- Teacher Managed:</a:t>
            </a:r>
          </a:p>
          <a:p>
            <a:endParaRPr lang="en-AU" sz="2400" dirty="0"/>
          </a:p>
          <a:p>
            <a:pPr marL="285750" lvl="0" indent="-285750">
              <a:buFont typeface="Arial"/>
              <a:buChar char="•"/>
            </a:pPr>
            <a:r>
              <a:rPr lang="en-US" sz="1400" dirty="0"/>
              <a:t>Out of bounds</a:t>
            </a:r>
            <a:endParaRPr lang="en-AU" sz="1400" dirty="0"/>
          </a:p>
          <a:p>
            <a:pPr marL="285750" lvl="0" indent="-285750">
              <a:buFont typeface="Arial"/>
              <a:buChar char="•"/>
            </a:pPr>
            <a:r>
              <a:rPr lang="en-US" sz="1400" dirty="0"/>
              <a:t>Calling out</a:t>
            </a:r>
            <a:endParaRPr lang="en-AU" sz="1400" dirty="0"/>
          </a:p>
          <a:p>
            <a:pPr marL="285750" lvl="0" indent="-285750">
              <a:buFont typeface="Arial"/>
              <a:buChar char="•"/>
            </a:pPr>
            <a:r>
              <a:rPr lang="en-US" sz="1400" dirty="0"/>
              <a:t>Classroom disruption</a:t>
            </a:r>
            <a:endParaRPr lang="en-AU" sz="1400" dirty="0"/>
          </a:p>
          <a:p>
            <a:pPr marL="285750" lvl="0" indent="-285750">
              <a:buFont typeface="Arial"/>
              <a:buChar char="•"/>
            </a:pPr>
            <a:r>
              <a:rPr lang="en-US" sz="1400" dirty="0"/>
              <a:t>Assembly disruption</a:t>
            </a:r>
            <a:endParaRPr lang="en-AU" sz="1400" dirty="0"/>
          </a:p>
          <a:p>
            <a:pPr marL="285750" lvl="0" indent="-285750" algn="just">
              <a:buFont typeface="Arial"/>
              <a:buChar char="•"/>
            </a:pPr>
            <a:r>
              <a:rPr lang="en-US" sz="1400" dirty="0"/>
              <a:t>Off task, lack of effort to complete school work, not following directions, in the wrong place, lateness without a good reason</a:t>
            </a:r>
            <a:endParaRPr lang="en-AU" sz="1400" dirty="0"/>
          </a:p>
          <a:p>
            <a:pPr marL="285750" lvl="0" indent="-285750" algn="just">
              <a:buFont typeface="Arial"/>
              <a:buChar char="•"/>
            </a:pPr>
            <a:r>
              <a:rPr lang="en-US" sz="1400" dirty="0"/>
              <a:t>Inappropriate tone/attitude</a:t>
            </a:r>
            <a:endParaRPr lang="en-AU" sz="1400" dirty="0"/>
          </a:p>
          <a:p>
            <a:pPr marL="285750" lvl="0" indent="-285750" algn="just">
              <a:buFont typeface="Arial"/>
              <a:buChar char="•"/>
            </a:pPr>
            <a:r>
              <a:rPr lang="en-US" sz="1400" dirty="0"/>
              <a:t>Inappropriate comments</a:t>
            </a:r>
            <a:endParaRPr lang="en-AU" sz="1400" dirty="0"/>
          </a:p>
          <a:p>
            <a:pPr marL="285750" lvl="0" indent="-285750" algn="just">
              <a:buFont typeface="Arial"/>
              <a:buChar char="•"/>
            </a:pPr>
            <a:r>
              <a:rPr lang="en-US" sz="1400" dirty="0"/>
              <a:t>Unsafe play e.g. rough games, wrestling</a:t>
            </a:r>
            <a:endParaRPr lang="en-AU" sz="1400" dirty="0"/>
          </a:p>
          <a:p>
            <a:pPr marL="285750" lvl="0" indent="-285750" algn="just">
              <a:buFont typeface="Arial"/>
              <a:buChar char="•"/>
            </a:pPr>
            <a:r>
              <a:rPr lang="en-US" sz="1400" dirty="0"/>
              <a:t>Playing in toilets</a:t>
            </a:r>
            <a:endParaRPr lang="en-AU" sz="1400" dirty="0"/>
          </a:p>
          <a:p>
            <a:pPr marL="285750" lvl="0" indent="-285750" algn="just">
              <a:buFont typeface="Arial"/>
              <a:buChar char="•"/>
            </a:pPr>
            <a:r>
              <a:rPr lang="en-US" sz="1400" dirty="0"/>
              <a:t>Out of uniform without a good reason</a:t>
            </a:r>
            <a:endParaRPr lang="en-AU" sz="1400" dirty="0"/>
          </a:p>
          <a:p>
            <a:pPr marL="285750" lvl="0" indent="-285750" algn="just">
              <a:buFont typeface="Arial"/>
              <a:buChar char="•"/>
            </a:pPr>
            <a:r>
              <a:rPr lang="en-US" sz="1400" dirty="0"/>
              <a:t>Littering</a:t>
            </a:r>
            <a:endParaRPr lang="en-AU" sz="1400" dirty="0"/>
          </a:p>
          <a:p>
            <a:pPr marL="285750" lvl="0" indent="-285750" algn="just">
              <a:buFont typeface="Arial"/>
              <a:buChar char="•"/>
            </a:pPr>
            <a:r>
              <a:rPr lang="en-US" sz="1400" dirty="0"/>
              <a:t>Interfering with other peoples games e.g. taking equipment, deliberately running through games</a:t>
            </a:r>
            <a:endParaRPr lang="en-AU" sz="1400" dirty="0"/>
          </a:p>
          <a:p>
            <a:pPr marL="285750" lvl="0" indent="-285750" algn="just">
              <a:buFont typeface="Arial"/>
              <a:buChar char="•"/>
            </a:pPr>
            <a:r>
              <a:rPr lang="en-US" sz="1400" dirty="0"/>
              <a:t>Un-sportsmanlike </a:t>
            </a:r>
            <a:r>
              <a:rPr lang="en-US" sz="1400" dirty="0" err="1"/>
              <a:t>behaviour</a:t>
            </a:r>
            <a:r>
              <a:rPr lang="en-US" sz="1400" dirty="0"/>
              <a:t> e.g. cheating, tripping, name-calling</a:t>
            </a:r>
            <a:endParaRPr lang="en-AU" sz="1400" dirty="0"/>
          </a:p>
          <a:p>
            <a:pPr marL="285750" lvl="0" indent="-285750" algn="just">
              <a:buFont typeface="Arial"/>
              <a:buChar char="•"/>
            </a:pPr>
            <a:r>
              <a:rPr lang="en-US" sz="1400" dirty="0"/>
              <a:t>Teasing</a:t>
            </a:r>
            <a:endParaRPr lang="en-AU" sz="1400" dirty="0"/>
          </a:p>
          <a:p>
            <a:pPr marL="285750" lvl="0" indent="-285750" algn="just">
              <a:buFont typeface="Arial"/>
              <a:buChar char="•"/>
            </a:pPr>
            <a:r>
              <a:rPr lang="en-US" sz="1400" dirty="0"/>
              <a:t>Swearing – low intensity instance of inappropriate language</a:t>
            </a:r>
            <a:endParaRPr lang="en-AU" sz="1400" dirty="0"/>
          </a:p>
          <a:p>
            <a:pPr marL="285750" lvl="0" indent="-285750" algn="just">
              <a:buFont typeface="Arial"/>
              <a:buChar char="•"/>
            </a:pPr>
            <a:r>
              <a:rPr lang="en-US" sz="1400" dirty="0"/>
              <a:t>Defiance – brief failure to respond to teacher instructions or rude </a:t>
            </a:r>
            <a:r>
              <a:rPr lang="en-US" sz="1400" dirty="0" err="1"/>
              <a:t>behaviour</a:t>
            </a:r>
            <a:r>
              <a:rPr lang="en-US" sz="1400" dirty="0"/>
              <a:t> </a:t>
            </a:r>
            <a:endParaRPr lang="en-AU" sz="1400" dirty="0"/>
          </a:p>
        </p:txBody>
      </p:sp>
    </p:spTree>
    <p:extLst>
      <p:ext uri="{BB962C8B-B14F-4D97-AF65-F5344CB8AC3E}">
        <p14:creationId xmlns:p14="http://schemas.microsoft.com/office/powerpoint/2010/main" val="3099310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766" y="360219"/>
            <a:ext cx="8316164" cy="5232202"/>
          </a:xfrm>
          <a:prstGeom prst="rect">
            <a:avLst/>
          </a:prstGeom>
        </p:spPr>
        <p:txBody>
          <a:bodyPr wrap="square">
            <a:spAutoFit/>
          </a:bodyPr>
          <a:lstStyle/>
          <a:p>
            <a:endParaRPr lang="en-AU" b="1" u="sng" dirty="0" smtClean="0"/>
          </a:p>
          <a:p>
            <a:r>
              <a:rPr lang="en-AU" b="1" u="sng" dirty="0" smtClean="0">
                <a:latin typeface="+mj-lt"/>
              </a:rPr>
              <a:t>Major </a:t>
            </a:r>
            <a:r>
              <a:rPr lang="en-AU" b="1" u="sng" dirty="0">
                <a:latin typeface="+mj-lt"/>
              </a:rPr>
              <a:t>Behaviours - Executive M</a:t>
            </a:r>
            <a:r>
              <a:rPr lang="en-AU" b="1" u="sng" dirty="0" smtClean="0">
                <a:latin typeface="+mj-lt"/>
              </a:rPr>
              <a:t>anaged:</a:t>
            </a:r>
          </a:p>
          <a:p>
            <a:endParaRPr lang="en-AU" u="sng" dirty="0">
              <a:latin typeface="+mj-lt"/>
            </a:endParaRPr>
          </a:p>
          <a:p>
            <a:pPr marL="285750" lvl="0" indent="-285750" algn="just">
              <a:buFont typeface="Arial"/>
              <a:buChar char="•"/>
            </a:pPr>
            <a:r>
              <a:rPr lang="en-US" sz="1400" dirty="0"/>
              <a:t>3 or more minor </a:t>
            </a:r>
            <a:r>
              <a:rPr lang="en-US" sz="1400" dirty="0" err="1"/>
              <a:t>behaviours</a:t>
            </a:r>
            <a:r>
              <a:rPr lang="en-US" sz="1400" dirty="0"/>
              <a:t> within 2 weeks</a:t>
            </a:r>
            <a:endParaRPr lang="en-AU" sz="1400" dirty="0"/>
          </a:p>
          <a:p>
            <a:pPr marL="285750" lvl="0" indent="-285750" algn="just">
              <a:buFont typeface="Arial"/>
              <a:buChar char="•"/>
            </a:pPr>
            <a:r>
              <a:rPr lang="en-US" sz="1400" dirty="0"/>
              <a:t>Rudeness to teachers, other staff </a:t>
            </a:r>
            <a:r>
              <a:rPr lang="en-US" sz="1400" dirty="0" smtClean="0"/>
              <a:t>or </a:t>
            </a:r>
            <a:r>
              <a:rPr lang="en-US" sz="1400" dirty="0"/>
              <a:t>parent helpers including “back chat”</a:t>
            </a:r>
            <a:endParaRPr lang="en-AU" sz="1400" dirty="0"/>
          </a:p>
          <a:p>
            <a:pPr marL="285750" lvl="0" indent="-285750" algn="just">
              <a:buFont typeface="Arial"/>
              <a:buChar char="•"/>
            </a:pPr>
            <a:r>
              <a:rPr lang="en-US" sz="1400" dirty="0"/>
              <a:t>Threats</a:t>
            </a:r>
            <a:endParaRPr lang="en-AU" sz="1400" dirty="0"/>
          </a:p>
          <a:p>
            <a:pPr marL="285750" lvl="0" indent="-285750" algn="just">
              <a:buFont typeface="Arial"/>
              <a:buChar char="•"/>
            </a:pPr>
            <a:r>
              <a:rPr lang="en-US" sz="1400" dirty="0"/>
              <a:t>Hurting others</a:t>
            </a:r>
            <a:endParaRPr lang="en-AU" sz="1400" dirty="0"/>
          </a:p>
          <a:p>
            <a:pPr marL="285750" lvl="0" indent="-285750" algn="just">
              <a:buFont typeface="Arial"/>
              <a:buChar char="•"/>
            </a:pPr>
            <a:r>
              <a:rPr lang="en-US" sz="1400" dirty="0"/>
              <a:t>Physical violence</a:t>
            </a:r>
            <a:endParaRPr lang="en-AU" sz="1400" dirty="0"/>
          </a:p>
          <a:p>
            <a:pPr marL="285750" lvl="0" indent="-285750" algn="just">
              <a:buFont typeface="Arial"/>
              <a:buChar char="•"/>
            </a:pPr>
            <a:r>
              <a:rPr lang="en-US" sz="1400" dirty="0"/>
              <a:t>Bullying</a:t>
            </a:r>
            <a:endParaRPr lang="en-AU" sz="1400" dirty="0"/>
          </a:p>
          <a:p>
            <a:pPr marL="285750" lvl="0" indent="-285750" algn="just">
              <a:buFont typeface="Arial"/>
              <a:buChar char="•"/>
            </a:pPr>
            <a:r>
              <a:rPr lang="en-US" sz="1400" dirty="0"/>
              <a:t>Deliberate disobedience</a:t>
            </a:r>
            <a:endParaRPr lang="en-AU" sz="1400" dirty="0"/>
          </a:p>
          <a:p>
            <a:pPr marL="285750" lvl="0" indent="-285750" algn="just">
              <a:buFont typeface="Arial"/>
              <a:buChar char="•"/>
            </a:pPr>
            <a:r>
              <a:rPr lang="en-US" sz="1400" dirty="0"/>
              <a:t>Deliberate dangerous play </a:t>
            </a:r>
            <a:endParaRPr lang="en-AU" sz="1400" dirty="0"/>
          </a:p>
          <a:p>
            <a:pPr marL="285750" lvl="0" indent="-285750" algn="just">
              <a:buFont typeface="Arial"/>
              <a:buChar char="•"/>
            </a:pPr>
            <a:r>
              <a:rPr lang="en-US" sz="1400" dirty="0"/>
              <a:t>Retaliation</a:t>
            </a:r>
            <a:endParaRPr lang="en-AU" sz="1400" dirty="0"/>
          </a:p>
          <a:p>
            <a:pPr marL="285750" lvl="0" indent="-285750" algn="just">
              <a:buFont typeface="Arial"/>
              <a:buChar char="•"/>
            </a:pPr>
            <a:r>
              <a:rPr lang="en-US" sz="1400" dirty="0"/>
              <a:t>Vandalism</a:t>
            </a:r>
            <a:endParaRPr lang="en-AU" sz="1400" dirty="0"/>
          </a:p>
          <a:p>
            <a:pPr marL="285750" lvl="0" indent="-285750" algn="just">
              <a:buFont typeface="Arial"/>
              <a:buChar char="•"/>
            </a:pPr>
            <a:r>
              <a:rPr lang="en-US" sz="1400" dirty="0"/>
              <a:t>Theft – knowingly taking another person’s property</a:t>
            </a:r>
            <a:endParaRPr lang="en-AU" sz="1400" dirty="0"/>
          </a:p>
          <a:p>
            <a:pPr marL="285750" lvl="0" indent="-285750" algn="just">
              <a:buFont typeface="Arial"/>
              <a:buChar char="•"/>
            </a:pPr>
            <a:r>
              <a:rPr lang="en-US" sz="1400" dirty="0"/>
              <a:t>Forgery – knowingly forges parent signature or uses another students log </a:t>
            </a:r>
            <a:r>
              <a:rPr lang="en-US" sz="1400" dirty="0" smtClean="0"/>
              <a:t>in</a:t>
            </a:r>
            <a:endParaRPr lang="en-AU" sz="1400" dirty="0"/>
          </a:p>
          <a:p>
            <a:pPr marL="285750" lvl="0" indent="-285750" algn="just">
              <a:buFont typeface="Arial"/>
              <a:buChar char="•"/>
            </a:pPr>
            <a:r>
              <a:rPr lang="en-US" sz="1400" dirty="0"/>
              <a:t>Truancy or partial truancy- Student leaves school grounds or classroom without permission or stays out of class/school without permission</a:t>
            </a:r>
            <a:endParaRPr lang="en-AU" sz="1400" dirty="0"/>
          </a:p>
          <a:p>
            <a:pPr marL="285750" lvl="0" indent="-285750" algn="just">
              <a:buFont typeface="Arial"/>
              <a:buChar char="•"/>
            </a:pPr>
            <a:r>
              <a:rPr lang="en-US" sz="1400" dirty="0"/>
              <a:t>Spitting on or at others</a:t>
            </a:r>
            <a:endParaRPr lang="en-AU" sz="1400" dirty="0"/>
          </a:p>
          <a:p>
            <a:pPr marL="285750" lvl="0" indent="-285750" algn="just">
              <a:buFont typeface="Arial"/>
              <a:buChar char="•"/>
            </a:pPr>
            <a:r>
              <a:rPr lang="en-US" sz="1400" dirty="0"/>
              <a:t>Being a bystander to bullying behavior/not telling the truth to the teacher as witness to bullying and/or encouraging bullying behavior </a:t>
            </a:r>
            <a:r>
              <a:rPr lang="en-US" sz="1400" dirty="0" smtClean="0"/>
              <a:t>e.g. </a:t>
            </a:r>
            <a:r>
              <a:rPr lang="en-US" sz="1400" dirty="0"/>
              <a:t>laughing</a:t>
            </a:r>
            <a:endParaRPr lang="en-AU" sz="1400" dirty="0"/>
          </a:p>
          <a:p>
            <a:pPr marL="285750" lvl="0" indent="-285750" algn="just">
              <a:buFont typeface="Arial"/>
              <a:buChar char="•"/>
            </a:pPr>
            <a:r>
              <a:rPr lang="en-US" sz="1400" dirty="0"/>
              <a:t>Direct swearing or verbally aggressive to another person</a:t>
            </a:r>
            <a:endParaRPr lang="en-AU" sz="1400" dirty="0"/>
          </a:p>
          <a:p>
            <a:pPr marL="285750" lvl="0" indent="-285750" algn="just">
              <a:buFont typeface="Arial"/>
              <a:buChar char="•"/>
            </a:pPr>
            <a:r>
              <a:rPr lang="en-US" sz="1400" dirty="0"/>
              <a:t>Harassment </a:t>
            </a:r>
            <a:r>
              <a:rPr lang="en-US" sz="1400" dirty="0" smtClean="0"/>
              <a:t>- student </a:t>
            </a:r>
            <a:r>
              <a:rPr lang="en-US" sz="1400" dirty="0"/>
              <a:t>delivers disrespectful messages (verbal, cyber or by gesture) that includes threats and intimidation, obscene gestures, pictures, racist comments or written </a:t>
            </a:r>
            <a:r>
              <a:rPr lang="en-US" sz="1400" dirty="0" smtClean="0"/>
              <a:t>notes</a:t>
            </a:r>
            <a:endParaRPr lang="en-AU" sz="14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097624" y="159159"/>
            <a:ext cx="755309" cy="823525"/>
          </a:xfrm>
          <a:prstGeom prst="rect">
            <a:avLst/>
          </a:prstGeom>
          <a:noFill/>
        </p:spPr>
      </p:pic>
    </p:spTree>
    <p:extLst>
      <p:ext uri="{BB962C8B-B14F-4D97-AF65-F5344CB8AC3E}">
        <p14:creationId xmlns:p14="http://schemas.microsoft.com/office/powerpoint/2010/main" val="3580624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513607" y="82164"/>
            <a:ext cx="647700" cy="656933"/>
          </a:xfrm>
          <a:prstGeom prst="rect">
            <a:avLst/>
          </a:prstGeom>
          <a:noFill/>
        </p:spPr>
      </p:pic>
      <p:sp>
        <p:nvSpPr>
          <p:cNvPr id="6" name="Text Box 2"/>
          <p:cNvSpPr txBox="1">
            <a:spLocks noChangeArrowheads="1"/>
          </p:cNvSpPr>
          <p:nvPr/>
        </p:nvSpPr>
        <p:spPr bwMode="auto">
          <a:xfrm>
            <a:off x="111717" y="519091"/>
            <a:ext cx="4016938" cy="626947"/>
          </a:xfrm>
          <a:prstGeom prst="rect">
            <a:avLst/>
          </a:prstGeom>
          <a:solidFill>
            <a:schemeClr val="tx2">
              <a:lumMod val="60000"/>
              <a:lumOff val="40000"/>
            </a:schemeClr>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AU" sz="1600" b="1" u="sng" dirty="0">
                <a:effectLst/>
                <a:latin typeface="+mj-lt"/>
                <a:ea typeface="Times New Roman"/>
              </a:rPr>
              <a:t>Minor </a:t>
            </a:r>
            <a:r>
              <a:rPr lang="en-AU" sz="1600" b="1" u="sng" dirty="0" smtClean="0">
                <a:effectLst/>
                <a:latin typeface="+mj-lt"/>
                <a:ea typeface="Times New Roman"/>
              </a:rPr>
              <a:t>Behaviour</a:t>
            </a:r>
            <a:r>
              <a:rPr lang="en-AU" sz="1600" b="1" dirty="0" smtClean="0">
                <a:effectLst/>
                <a:latin typeface="+mj-lt"/>
                <a:ea typeface="Times New Roman"/>
              </a:rPr>
              <a:t>  </a:t>
            </a:r>
          </a:p>
          <a:p>
            <a:pPr algn="ctr">
              <a:spcAft>
                <a:spcPts val="0"/>
              </a:spcAft>
            </a:pPr>
            <a:r>
              <a:rPr lang="en-AU" sz="1600" b="1" dirty="0" smtClean="0">
                <a:effectLst/>
                <a:latin typeface="+mj-lt"/>
                <a:ea typeface="Times New Roman"/>
              </a:rPr>
              <a:t>Teacher managed</a:t>
            </a:r>
            <a:endParaRPr lang="en-AU" sz="1600" dirty="0">
              <a:effectLst/>
              <a:latin typeface="+mj-lt"/>
              <a:ea typeface="Times New Roman"/>
            </a:endParaRPr>
          </a:p>
        </p:txBody>
      </p:sp>
      <p:sp>
        <p:nvSpPr>
          <p:cNvPr id="7" name="Text Box 132"/>
          <p:cNvSpPr txBox="1">
            <a:spLocks noChangeAspect="1" noChangeArrowheads="1"/>
          </p:cNvSpPr>
          <p:nvPr/>
        </p:nvSpPr>
        <p:spPr bwMode="auto">
          <a:xfrm>
            <a:off x="179459" y="1689884"/>
            <a:ext cx="4016938" cy="692140"/>
          </a:xfrm>
          <a:prstGeom prst="rect">
            <a:avLst/>
          </a:prstGeom>
          <a:solidFill>
            <a:schemeClr val="tx2">
              <a:lumMod val="20000"/>
              <a:lumOff val="80000"/>
            </a:schemeClr>
          </a:solidFill>
          <a:ln w="9525">
            <a:solidFill>
              <a:srgbClr val="000000"/>
            </a:solidFill>
            <a:miter lim="800000"/>
            <a:headEnd/>
            <a:tailEnd/>
          </a:ln>
          <a:extLst/>
        </p:spPr>
        <p:txBody>
          <a:bodyPr rot="0" vert="horz" wrap="square" lIns="91440" tIns="91440" rIns="91440" bIns="91440" anchor="t" anchorCtr="0" upright="1">
            <a:noAutofit/>
          </a:bodyPr>
          <a:lstStyle/>
          <a:p>
            <a:pPr>
              <a:spcAft>
                <a:spcPts val="0"/>
              </a:spcAft>
            </a:pPr>
            <a:r>
              <a:rPr lang="en-AU" sz="1200" dirty="0" smtClean="0">
                <a:effectLst/>
                <a:ea typeface="Times New Roman"/>
              </a:rPr>
              <a:t>Prompt</a:t>
            </a:r>
            <a:r>
              <a:rPr lang="en-AU" sz="1200" dirty="0">
                <a:effectLst/>
                <a:ea typeface="Times New Roman"/>
              </a:rPr>
              <a:t>, redirect, </a:t>
            </a:r>
            <a:r>
              <a:rPr lang="en-AU" sz="1200" dirty="0" smtClean="0">
                <a:effectLst/>
                <a:ea typeface="Times New Roman"/>
              </a:rPr>
              <a:t>teach. Behaviour </a:t>
            </a:r>
            <a:r>
              <a:rPr lang="en-AU" sz="1200" dirty="0">
                <a:effectLst/>
                <a:ea typeface="Times New Roman"/>
              </a:rPr>
              <a:t>improves, students are positively </a:t>
            </a:r>
            <a:r>
              <a:rPr lang="en-AU" sz="1200" dirty="0" smtClean="0">
                <a:effectLst/>
                <a:ea typeface="Times New Roman"/>
              </a:rPr>
              <a:t>acknowledged</a:t>
            </a:r>
            <a:r>
              <a:rPr lang="en-AU" sz="1200" dirty="0" smtClean="0">
                <a:ea typeface="Times New Roman"/>
              </a:rPr>
              <a:t>. </a:t>
            </a:r>
            <a:r>
              <a:rPr lang="en-AU" sz="1200" dirty="0" smtClean="0">
                <a:effectLst/>
                <a:ea typeface="Times New Roman"/>
              </a:rPr>
              <a:t>Teacher </a:t>
            </a:r>
            <a:r>
              <a:rPr lang="en-AU" sz="1200" dirty="0">
                <a:effectLst/>
                <a:ea typeface="Times New Roman"/>
              </a:rPr>
              <a:t>communicates issue to 2</a:t>
            </a:r>
            <a:r>
              <a:rPr lang="en-AU" sz="1200" baseline="30000" dirty="0">
                <a:effectLst/>
                <a:ea typeface="Times New Roman"/>
              </a:rPr>
              <a:t>nd</a:t>
            </a:r>
            <a:r>
              <a:rPr lang="en-AU" sz="1200" dirty="0">
                <a:effectLst/>
                <a:ea typeface="Times New Roman"/>
              </a:rPr>
              <a:t> half duty </a:t>
            </a:r>
            <a:r>
              <a:rPr lang="en-AU" sz="1200" dirty="0" smtClean="0">
                <a:effectLst/>
                <a:ea typeface="Times New Roman"/>
              </a:rPr>
              <a:t>teacher.</a:t>
            </a:r>
            <a:endParaRPr lang="en-AU" sz="1200" dirty="0">
              <a:effectLst/>
              <a:ea typeface="Times New Roman"/>
            </a:endParaRPr>
          </a:p>
        </p:txBody>
      </p:sp>
      <p:sp>
        <p:nvSpPr>
          <p:cNvPr id="8" name="Text Box 132"/>
          <p:cNvSpPr txBox="1">
            <a:spLocks noChangeAspect="1" noChangeArrowheads="1"/>
          </p:cNvSpPr>
          <p:nvPr/>
        </p:nvSpPr>
        <p:spPr bwMode="auto">
          <a:xfrm>
            <a:off x="203517" y="2859705"/>
            <a:ext cx="3992879" cy="862422"/>
          </a:xfrm>
          <a:prstGeom prst="rect">
            <a:avLst/>
          </a:prstGeom>
          <a:solidFill>
            <a:schemeClr val="tx2">
              <a:lumMod val="20000"/>
              <a:lumOff val="80000"/>
            </a:schemeClr>
          </a:solidFill>
          <a:ln w="9525">
            <a:solidFill>
              <a:srgbClr val="000000"/>
            </a:solidFill>
            <a:miter lim="800000"/>
            <a:headEnd/>
            <a:tailEnd/>
          </a:ln>
          <a:extLst/>
        </p:spPr>
        <p:txBody>
          <a:bodyPr rot="0" vert="horz" wrap="square" lIns="91440" tIns="91440" rIns="91440" bIns="91440" anchor="t" anchorCtr="0" upright="1">
            <a:noAutofit/>
          </a:bodyPr>
          <a:lstStyle/>
          <a:p>
            <a:pPr>
              <a:spcAft>
                <a:spcPts val="0"/>
              </a:spcAft>
            </a:pPr>
            <a:r>
              <a:rPr lang="en-AU" sz="1200" dirty="0" smtClean="0">
                <a:effectLst/>
                <a:ea typeface="Times New Roman"/>
              </a:rPr>
              <a:t>Minor behaviour continues. Teacher discusses issue with student and walks with teacher on duty. Teacher records minor issue on post it then </a:t>
            </a:r>
            <a:r>
              <a:rPr lang="en-AU" sz="1200" dirty="0" err="1" smtClean="0">
                <a:effectLst/>
                <a:ea typeface="Times New Roman"/>
              </a:rPr>
              <a:t>Sentral</a:t>
            </a:r>
            <a:r>
              <a:rPr lang="en-AU" sz="1200" dirty="0" smtClean="0">
                <a:effectLst/>
                <a:ea typeface="Times New Roman"/>
              </a:rPr>
              <a:t>.</a:t>
            </a:r>
            <a:endParaRPr lang="en-AU" sz="1200" dirty="0">
              <a:effectLst/>
              <a:ea typeface="Times New Roman"/>
            </a:endParaRPr>
          </a:p>
        </p:txBody>
      </p:sp>
      <p:sp>
        <p:nvSpPr>
          <p:cNvPr id="9" name="Text Box 135"/>
          <p:cNvSpPr txBox="1">
            <a:spLocks noChangeAspect="1" noChangeArrowheads="1"/>
          </p:cNvSpPr>
          <p:nvPr/>
        </p:nvSpPr>
        <p:spPr bwMode="auto">
          <a:xfrm>
            <a:off x="227850" y="4238454"/>
            <a:ext cx="3968547" cy="1049257"/>
          </a:xfrm>
          <a:prstGeom prst="rect">
            <a:avLst/>
          </a:prstGeom>
          <a:solidFill>
            <a:schemeClr val="tx2">
              <a:lumMod val="20000"/>
              <a:lumOff val="80000"/>
            </a:schemeClr>
          </a:solidFill>
          <a:ln w="9525">
            <a:solidFill>
              <a:srgbClr val="000000"/>
            </a:solidFill>
            <a:miter lim="800000"/>
            <a:headEnd/>
            <a:tailEnd/>
          </a:ln>
          <a:extLst/>
        </p:spPr>
        <p:txBody>
          <a:bodyPr rot="0" vert="horz" wrap="square" lIns="91440" tIns="91440" rIns="91440" bIns="91440" anchor="t" anchorCtr="0" upright="1">
            <a:noAutofit/>
          </a:bodyPr>
          <a:lstStyle/>
          <a:p>
            <a:pPr>
              <a:spcAft>
                <a:spcPts val="0"/>
              </a:spcAft>
            </a:pPr>
            <a:r>
              <a:rPr lang="en-AU" sz="1200" dirty="0">
                <a:effectLst/>
                <a:ea typeface="Times New Roman"/>
              </a:rPr>
              <a:t>3 Minor issues on </a:t>
            </a:r>
            <a:r>
              <a:rPr lang="en-AU" sz="1200" dirty="0" err="1">
                <a:effectLst/>
                <a:ea typeface="Times New Roman"/>
              </a:rPr>
              <a:t>Sentral</a:t>
            </a:r>
            <a:r>
              <a:rPr lang="en-AU" sz="1200" dirty="0">
                <a:effectLst/>
                <a:ea typeface="Times New Roman"/>
              </a:rPr>
              <a:t> within 5 weeks = attendance at Behaviour Improvement Group (</a:t>
            </a:r>
            <a:r>
              <a:rPr lang="en-AU" sz="1200" dirty="0" smtClean="0">
                <a:effectLst/>
                <a:ea typeface="Times New Roman"/>
              </a:rPr>
              <a:t>B.I.G) Executive contacts parent and carer.</a:t>
            </a:r>
            <a:endParaRPr lang="en-AU" sz="1200" dirty="0">
              <a:effectLst/>
              <a:ea typeface="Times New Roman"/>
            </a:endParaRPr>
          </a:p>
        </p:txBody>
      </p:sp>
      <p:sp>
        <p:nvSpPr>
          <p:cNvPr id="10" name="Down Arrow 9"/>
          <p:cNvSpPr/>
          <p:nvPr/>
        </p:nvSpPr>
        <p:spPr>
          <a:xfrm>
            <a:off x="1900344" y="1213634"/>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2"/>
          <p:cNvSpPr txBox="1">
            <a:spLocks noChangeArrowheads="1"/>
          </p:cNvSpPr>
          <p:nvPr/>
        </p:nvSpPr>
        <p:spPr bwMode="auto">
          <a:xfrm>
            <a:off x="4465276" y="543454"/>
            <a:ext cx="3980646" cy="602583"/>
          </a:xfrm>
          <a:prstGeom prst="rect">
            <a:avLst/>
          </a:prstGeom>
          <a:solidFill>
            <a:schemeClr val="accent2">
              <a:lumMod val="60000"/>
              <a:lumOff val="40000"/>
            </a:schemeClr>
          </a:solidFill>
          <a:ln w="9525">
            <a:solidFill>
              <a:srgbClr val="000000"/>
            </a:solidFill>
            <a:miter lim="800000"/>
            <a:headEnd/>
            <a:tailEnd/>
          </a:ln>
        </p:spPr>
        <p:txBody>
          <a:bodyPr rot="0" vert="horz" wrap="square" lIns="91440" tIns="45720" rIns="91440" bIns="45720" anchor="t" anchorCtr="0">
            <a:noAutofit/>
          </a:bodyPr>
          <a:lstStyle/>
          <a:p>
            <a:pPr algn="ctr">
              <a:spcAft>
                <a:spcPts val="0"/>
              </a:spcAft>
            </a:pPr>
            <a:r>
              <a:rPr lang="en-AU" sz="1600" b="1" u="sng" dirty="0">
                <a:effectLst/>
                <a:latin typeface="+mj-lt"/>
                <a:ea typeface="Times New Roman"/>
              </a:rPr>
              <a:t>Major </a:t>
            </a:r>
            <a:r>
              <a:rPr lang="en-AU" sz="1600" b="1" u="sng" dirty="0" smtClean="0">
                <a:effectLst/>
                <a:latin typeface="+mj-lt"/>
                <a:ea typeface="Times New Roman"/>
              </a:rPr>
              <a:t>Behaviour</a:t>
            </a:r>
            <a:r>
              <a:rPr lang="en-AU" sz="1600" b="1" dirty="0" smtClean="0">
                <a:effectLst/>
                <a:latin typeface="+mj-lt"/>
                <a:ea typeface="Times New Roman"/>
              </a:rPr>
              <a:t> </a:t>
            </a:r>
          </a:p>
          <a:p>
            <a:pPr algn="ctr">
              <a:spcAft>
                <a:spcPts val="0"/>
              </a:spcAft>
            </a:pPr>
            <a:r>
              <a:rPr lang="en-AU" sz="1600" b="1" dirty="0" smtClean="0">
                <a:effectLst/>
                <a:latin typeface="+mj-lt"/>
                <a:ea typeface="Times New Roman"/>
              </a:rPr>
              <a:t>Executive Managed </a:t>
            </a:r>
            <a:endParaRPr lang="en-AU" sz="1600" dirty="0">
              <a:effectLst/>
              <a:latin typeface="+mj-lt"/>
              <a:ea typeface="Times New Roman"/>
            </a:endParaRPr>
          </a:p>
        </p:txBody>
      </p:sp>
      <p:sp>
        <p:nvSpPr>
          <p:cNvPr id="14" name="Text Box 2"/>
          <p:cNvSpPr txBox="1">
            <a:spLocks noChangeArrowheads="1"/>
          </p:cNvSpPr>
          <p:nvPr/>
        </p:nvSpPr>
        <p:spPr bwMode="auto">
          <a:xfrm>
            <a:off x="4465277" y="1647121"/>
            <a:ext cx="3980646" cy="712673"/>
          </a:xfrm>
          <a:prstGeom prst="rect">
            <a:avLst/>
          </a:prstGeom>
          <a:solidFill>
            <a:schemeClr val="accent2">
              <a:lumMod val="60000"/>
              <a:lumOff val="40000"/>
            </a:schemeClr>
          </a:solidFill>
          <a:ln w="9525">
            <a:solidFill>
              <a:srgbClr val="000000"/>
            </a:solidFill>
            <a:miter lim="800000"/>
            <a:headEnd/>
            <a:tailEnd/>
          </a:ln>
        </p:spPr>
        <p:txBody>
          <a:bodyPr rot="0" vert="horz" wrap="square" lIns="91440" tIns="45720" rIns="91440" bIns="45720" anchor="t" anchorCtr="0">
            <a:noAutofit/>
          </a:bodyPr>
          <a:lstStyle/>
          <a:p>
            <a:pPr>
              <a:spcAft>
                <a:spcPts val="0"/>
              </a:spcAft>
            </a:pPr>
            <a:r>
              <a:rPr lang="en-AU" sz="1200" b="1" dirty="0">
                <a:effectLst/>
                <a:ea typeface="Times New Roman"/>
              </a:rPr>
              <a:t>For any act of violence </a:t>
            </a:r>
            <a:r>
              <a:rPr lang="en-AU" sz="1200" b="1" dirty="0" smtClean="0">
                <a:effectLst/>
                <a:ea typeface="Times New Roman"/>
              </a:rPr>
              <a:t>or  </a:t>
            </a:r>
            <a:r>
              <a:rPr lang="en-AU" sz="1200" b="1" dirty="0">
                <a:effectLst/>
                <a:ea typeface="Times New Roman"/>
              </a:rPr>
              <a:t>serious behaviour, the student red “HELP” card </a:t>
            </a:r>
            <a:r>
              <a:rPr lang="en-AU" sz="1200" b="1" dirty="0" smtClean="0">
                <a:effectLst/>
                <a:ea typeface="Times New Roman"/>
              </a:rPr>
              <a:t>is </a:t>
            </a:r>
            <a:r>
              <a:rPr lang="en-AU" sz="1200" b="1" dirty="0">
                <a:effectLst/>
                <a:ea typeface="Times New Roman"/>
              </a:rPr>
              <a:t>sent to the office. Student is removed from the playground by MAPA trained staff. </a:t>
            </a:r>
            <a:endParaRPr lang="en-AU" sz="1200" dirty="0">
              <a:effectLst/>
              <a:ea typeface="Times New Roman"/>
            </a:endParaRPr>
          </a:p>
        </p:txBody>
      </p:sp>
      <p:sp>
        <p:nvSpPr>
          <p:cNvPr id="15" name="Text Box 127"/>
          <p:cNvSpPr txBox="1">
            <a:spLocks noChangeAspect="1" noChangeArrowheads="1"/>
          </p:cNvSpPr>
          <p:nvPr/>
        </p:nvSpPr>
        <p:spPr bwMode="auto">
          <a:xfrm>
            <a:off x="4407468" y="2859705"/>
            <a:ext cx="4106045" cy="865469"/>
          </a:xfrm>
          <a:prstGeom prst="rect">
            <a:avLst/>
          </a:prstGeom>
          <a:solidFill>
            <a:schemeClr val="accent2">
              <a:lumMod val="20000"/>
              <a:lumOff val="80000"/>
            </a:schemeClr>
          </a:solidFill>
          <a:ln w="9525">
            <a:solidFill>
              <a:srgbClr val="000000"/>
            </a:solidFill>
            <a:miter lim="800000"/>
            <a:headEnd/>
            <a:tailEnd/>
          </a:ln>
          <a:extLst/>
        </p:spPr>
        <p:txBody>
          <a:bodyPr rot="0" vert="horz" wrap="square" lIns="91440" tIns="91440" rIns="91440" bIns="91440" anchor="t" anchorCtr="0" upright="1">
            <a:noAutofit/>
          </a:bodyPr>
          <a:lstStyle/>
          <a:p>
            <a:pPr algn="just">
              <a:spcAft>
                <a:spcPts val="0"/>
              </a:spcAft>
            </a:pPr>
            <a:r>
              <a:rPr lang="en-AU" sz="1200" dirty="0" smtClean="0">
                <a:effectLst/>
                <a:ea typeface="Times New Roman"/>
              </a:rPr>
              <a:t>Teacher speaks to the students involved or witnesses.  R</a:t>
            </a:r>
            <a:r>
              <a:rPr lang="en-AU" sz="1200" dirty="0" smtClean="0">
                <a:ea typeface="Times New Roman"/>
              </a:rPr>
              <a:t>ecords </a:t>
            </a:r>
            <a:r>
              <a:rPr lang="en-AU" sz="1200" dirty="0">
                <a:ea typeface="Times New Roman"/>
              </a:rPr>
              <a:t>incident details on post it note (in playground bag) </a:t>
            </a:r>
            <a:r>
              <a:rPr lang="en-AU" sz="1200" dirty="0" smtClean="0">
                <a:ea typeface="Times New Roman"/>
              </a:rPr>
              <a:t> and sends Assistant Principal incident card.</a:t>
            </a:r>
            <a:endParaRPr lang="en-AU" sz="1200" dirty="0">
              <a:ea typeface="Times New Roman"/>
            </a:endParaRPr>
          </a:p>
          <a:p>
            <a:pPr marL="171450" indent="-171450" algn="just">
              <a:spcAft>
                <a:spcPts val="0"/>
              </a:spcAft>
              <a:buFont typeface="Arial" panose="020B0604020202020204" pitchFamily="34" charset="0"/>
              <a:buChar char="•"/>
            </a:pPr>
            <a:endParaRPr lang="en-AU" sz="1200" dirty="0" smtClean="0">
              <a:effectLst/>
              <a:ea typeface="Times New Roman"/>
            </a:endParaRPr>
          </a:p>
          <a:p>
            <a:pPr marL="171450" indent="-171450">
              <a:spcAft>
                <a:spcPts val="0"/>
              </a:spcAft>
              <a:buFont typeface="Arial" panose="020B0604020202020204" pitchFamily="34" charset="0"/>
              <a:buChar char="•"/>
            </a:pPr>
            <a:endParaRPr lang="en-AU" sz="1000" dirty="0" smtClean="0">
              <a:effectLst/>
              <a:latin typeface="Comic Sans MS"/>
              <a:ea typeface="Times New Roman"/>
            </a:endParaRPr>
          </a:p>
        </p:txBody>
      </p:sp>
      <p:sp>
        <p:nvSpPr>
          <p:cNvPr id="16" name="Text Box 129"/>
          <p:cNvSpPr txBox="1">
            <a:spLocks noChangeAspect="1" noChangeArrowheads="1"/>
          </p:cNvSpPr>
          <p:nvPr/>
        </p:nvSpPr>
        <p:spPr bwMode="auto">
          <a:xfrm>
            <a:off x="4398452" y="4238454"/>
            <a:ext cx="4115061" cy="1049257"/>
          </a:xfrm>
          <a:prstGeom prst="rect">
            <a:avLst/>
          </a:prstGeom>
          <a:solidFill>
            <a:schemeClr val="accent2">
              <a:lumMod val="20000"/>
              <a:lumOff val="80000"/>
            </a:schemeClr>
          </a:solidFill>
          <a:ln w="9525">
            <a:solidFill>
              <a:srgbClr val="000000"/>
            </a:solidFill>
            <a:miter lim="800000"/>
            <a:headEnd/>
            <a:tailEnd/>
          </a:ln>
          <a:extLst/>
        </p:spPr>
        <p:txBody>
          <a:bodyPr rot="0" vert="horz" wrap="square" lIns="91440" tIns="91440" rIns="91440" bIns="91440" anchor="t" anchorCtr="0" upright="1">
            <a:noAutofit/>
          </a:bodyPr>
          <a:lstStyle/>
          <a:p>
            <a:pPr algn="just">
              <a:spcAft>
                <a:spcPts val="0"/>
              </a:spcAft>
            </a:pPr>
            <a:r>
              <a:rPr lang="en-AU" sz="1200" dirty="0" smtClean="0">
                <a:effectLst/>
                <a:ea typeface="Times New Roman"/>
              </a:rPr>
              <a:t>Teacher </a:t>
            </a:r>
            <a:r>
              <a:rPr lang="en-AU" sz="1200" dirty="0">
                <a:effectLst/>
                <a:ea typeface="Times New Roman"/>
              </a:rPr>
              <a:t>records incident on </a:t>
            </a:r>
            <a:r>
              <a:rPr lang="en-AU" sz="1200" dirty="0" err="1" smtClean="0">
                <a:effectLst/>
                <a:ea typeface="Times New Roman"/>
              </a:rPr>
              <a:t>Sentral</a:t>
            </a:r>
            <a:r>
              <a:rPr lang="en-AU" sz="1200" dirty="0" smtClean="0">
                <a:effectLst/>
                <a:ea typeface="Times New Roman"/>
              </a:rPr>
              <a:t> and speaks to Assistant Principal. AP </a:t>
            </a:r>
            <a:r>
              <a:rPr lang="en-AU" sz="1200" dirty="0" smtClean="0">
                <a:ea typeface="Times New Roman"/>
              </a:rPr>
              <a:t> looks into </a:t>
            </a:r>
            <a:r>
              <a:rPr lang="en-AU" sz="1200" dirty="0">
                <a:ea typeface="Times New Roman"/>
              </a:rPr>
              <a:t>issue and if required places student in B.I.G room for social skills </a:t>
            </a:r>
            <a:r>
              <a:rPr lang="en-AU" sz="1200" dirty="0" smtClean="0">
                <a:ea typeface="Times New Roman"/>
              </a:rPr>
              <a:t>support and edits incident on </a:t>
            </a:r>
            <a:r>
              <a:rPr lang="en-AU" sz="1200" dirty="0" err="1" smtClean="0">
                <a:ea typeface="Times New Roman"/>
              </a:rPr>
              <a:t>Sentral</a:t>
            </a:r>
            <a:r>
              <a:rPr lang="en-AU" sz="1200" dirty="0" smtClean="0">
                <a:ea typeface="Times New Roman"/>
              </a:rPr>
              <a:t>. The incident is communicated to parents and relevant teachers.  A meeting may be organised to discuss. </a:t>
            </a:r>
            <a:endParaRPr lang="en-AU" sz="1200" dirty="0">
              <a:ea typeface="Times New Roman"/>
            </a:endParaRPr>
          </a:p>
          <a:p>
            <a:pPr marL="171450" indent="-171450">
              <a:spcAft>
                <a:spcPts val="0"/>
              </a:spcAft>
              <a:buFont typeface="Arial" panose="020B0604020202020204" pitchFamily="34" charset="0"/>
              <a:buChar char="•"/>
            </a:pPr>
            <a:endParaRPr lang="en-AU" sz="1200" dirty="0">
              <a:effectLst/>
              <a:ea typeface="Times New Roman"/>
            </a:endParaRPr>
          </a:p>
          <a:p>
            <a:pPr>
              <a:spcAft>
                <a:spcPts val="0"/>
              </a:spcAft>
            </a:pPr>
            <a:r>
              <a:rPr lang="en-AU" sz="1000" dirty="0">
                <a:effectLst/>
                <a:latin typeface="Comic Sans MS"/>
                <a:ea typeface="Times New Roman"/>
              </a:rPr>
              <a:t> </a:t>
            </a:r>
            <a:endParaRPr lang="en-AU" sz="1200" dirty="0">
              <a:effectLst/>
              <a:latin typeface="Times New Roman"/>
              <a:ea typeface="Times New Roman"/>
            </a:endParaRPr>
          </a:p>
        </p:txBody>
      </p:sp>
      <p:sp>
        <p:nvSpPr>
          <p:cNvPr id="17" name="Text Box 129"/>
          <p:cNvSpPr txBox="1">
            <a:spLocks noChangeAspect="1" noChangeArrowheads="1"/>
          </p:cNvSpPr>
          <p:nvPr/>
        </p:nvSpPr>
        <p:spPr bwMode="auto">
          <a:xfrm>
            <a:off x="4407468" y="5744984"/>
            <a:ext cx="4106139" cy="876413"/>
          </a:xfrm>
          <a:prstGeom prst="rect">
            <a:avLst/>
          </a:prstGeom>
          <a:solidFill>
            <a:schemeClr val="accent2">
              <a:lumMod val="20000"/>
              <a:lumOff val="80000"/>
            </a:schemeClr>
          </a:solidFill>
          <a:ln w="9525">
            <a:solidFill>
              <a:srgbClr val="000000"/>
            </a:solidFill>
            <a:miter lim="800000"/>
            <a:headEnd/>
            <a:tailEnd/>
          </a:ln>
          <a:extLst/>
        </p:spPr>
        <p:txBody>
          <a:bodyPr rot="0" vert="horz" wrap="square" lIns="91440" tIns="91440" rIns="91440" bIns="91440" anchor="t" anchorCtr="0" upright="1">
            <a:noAutofit/>
          </a:bodyPr>
          <a:lstStyle/>
          <a:p>
            <a:pPr algn="just">
              <a:spcAft>
                <a:spcPts val="0"/>
              </a:spcAft>
            </a:pPr>
            <a:r>
              <a:rPr lang="en-AU" sz="1200" dirty="0" smtClean="0">
                <a:effectLst/>
                <a:ea typeface="Times New Roman"/>
              </a:rPr>
              <a:t>Parents </a:t>
            </a:r>
            <a:r>
              <a:rPr lang="en-AU" sz="1200" dirty="0">
                <a:effectLst/>
                <a:ea typeface="Times New Roman"/>
              </a:rPr>
              <a:t>are informed of every major behaviour </a:t>
            </a:r>
            <a:r>
              <a:rPr lang="en-AU" sz="1200" dirty="0" smtClean="0">
                <a:effectLst/>
                <a:ea typeface="Times New Roman"/>
              </a:rPr>
              <a:t>incident Executive </a:t>
            </a:r>
            <a:r>
              <a:rPr lang="en-AU" sz="1200" dirty="0">
                <a:effectLst/>
                <a:ea typeface="Times New Roman"/>
              </a:rPr>
              <a:t>decides if </a:t>
            </a:r>
            <a:r>
              <a:rPr lang="en-AU" sz="1200" dirty="0" smtClean="0">
                <a:effectLst/>
                <a:ea typeface="Times New Roman"/>
              </a:rPr>
              <a:t>a Learning Support Referral or extra monitoring is required in consultation with the parent and carer.</a:t>
            </a:r>
            <a:endParaRPr lang="en-AU" sz="1200" dirty="0">
              <a:effectLst/>
              <a:ea typeface="Times New Roman"/>
            </a:endParaRPr>
          </a:p>
        </p:txBody>
      </p:sp>
      <p:sp>
        <p:nvSpPr>
          <p:cNvPr id="20" name="Text Box 2"/>
          <p:cNvSpPr txBox="1">
            <a:spLocks noChangeArrowheads="1"/>
          </p:cNvSpPr>
          <p:nvPr/>
        </p:nvSpPr>
        <p:spPr bwMode="auto">
          <a:xfrm>
            <a:off x="179459" y="5417127"/>
            <a:ext cx="4016938" cy="1246909"/>
          </a:xfrm>
          <a:prstGeom prst="rect">
            <a:avLst/>
          </a:prstGeom>
          <a:solidFill>
            <a:srgbClr val="FFFF00"/>
          </a:solidFill>
          <a:ln w="9525">
            <a:solidFill>
              <a:srgbClr val="000000"/>
            </a:solidFill>
            <a:miter lim="800000"/>
            <a:headEnd/>
            <a:tailEnd/>
          </a:ln>
        </p:spPr>
        <p:txBody>
          <a:bodyPr rot="0" vert="horz" wrap="square" lIns="91440" tIns="45720" rIns="91440" bIns="45720" anchor="t" anchorCtr="0">
            <a:noAutofit/>
          </a:bodyPr>
          <a:lstStyle/>
          <a:p>
            <a:pPr>
              <a:spcAft>
                <a:spcPts val="0"/>
              </a:spcAft>
            </a:pPr>
            <a:r>
              <a:rPr lang="en-AU" sz="1400" b="1" u="sng" dirty="0" smtClean="0">
                <a:effectLst/>
                <a:ea typeface="Times New Roman"/>
              </a:rPr>
              <a:t>Note: If the student behaviour </a:t>
            </a:r>
            <a:r>
              <a:rPr lang="en-AU" sz="1400" b="1" u="sng" dirty="0">
                <a:effectLst/>
                <a:ea typeface="Times New Roman"/>
              </a:rPr>
              <a:t>is severe or continues:</a:t>
            </a:r>
            <a:r>
              <a:rPr lang="en-AU" sz="1400" dirty="0">
                <a:effectLst/>
                <a:ea typeface="Times New Roman"/>
              </a:rPr>
              <a:t> Principal will be involved in determining consequences, which may </a:t>
            </a:r>
            <a:r>
              <a:rPr lang="en-AU" sz="1400" dirty="0" smtClean="0">
                <a:effectLst/>
                <a:ea typeface="Times New Roman"/>
              </a:rPr>
              <a:t>result in suspension and will be referred to the Learning support team if deemed necessary. </a:t>
            </a:r>
            <a:endParaRPr lang="en-AU" sz="1400" dirty="0">
              <a:effectLst/>
              <a:ea typeface="Times New Roman"/>
            </a:endParaRPr>
          </a:p>
        </p:txBody>
      </p:sp>
      <p:sp>
        <p:nvSpPr>
          <p:cNvPr id="21" name="TextBox 20"/>
          <p:cNvSpPr txBox="1"/>
          <p:nvPr/>
        </p:nvSpPr>
        <p:spPr>
          <a:xfrm>
            <a:off x="1938206" y="82164"/>
            <a:ext cx="5054139" cy="369332"/>
          </a:xfrm>
          <a:prstGeom prst="rect">
            <a:avLst/>
          </a:prstGeom>
          <a:noFill/>
        </p:spPr>
        <p:txBody>
          <a:bodyPr wrap="none" rtlCol="0">
            <a:spAutoFit/>
          </a:bodyPr>
          <a:lstStyle/>
          <a:p>
            <a:pPr algn="ctr"/>
            <a:r>
              <a:rPr lang="en-US" b="1" u="sng" dirty="0" smtClean="0">
                <a:latin typeface="+mj-lt"/>
              </a:rPr>
              <a:t>HPS Playground </a:t>
            </a:r>
            <a:r>
              <a:rPr lang="en-US" b="1" u="sng" dirty="0" err="1" smtClean="0">
                <a:latin typeface="+mj-lt"/>
              </a:rPr>
              <a:t>Behaviour</a:t>
            </a:r>
            <a:r>
              <a:rPr lang="en-US" b="1" u="sng" dirty="0" smtClean="0">
                <a:latin typeface="+mj-lt"/>
              </a:rPr>
              <a:t> Management Flowchart</a:t>
            </a:r>
            <a:endParaRPr lang="en-US" b="1" u="sng" dirty="0">
              <a:latin typeface="+mj-lt"/>
            </a:endParaRPr>
          </a:p>
        </p:txBody>
      </p:sp>
      <p:sp>
        <p:nvSpPr>
          <p:cNvPr id="23" name="Down Arrow 22"/>
          <p:cNvSpPr/>
          <p:nvPr/>
        </p:nvSpPr>
        <p:spPr>
          <a:xfrm>
            <a:off x="1900344" y="2469921"/>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Down Arrow 23"/>
          <p:cNvSpPr/>
          <p:nvPr/>
        </p:nvSpPr>
        <p:spPr>
          <a:xfrm>
            <a:off x="6337686" y="1219492"/>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Down Arrow 24"/>
          <p:cNvSpPr/>
          <p:nvPr/>
        </p:nvSpPr>
        <p:spPr>
          <a:xfrm>
            <a:off x="6337811" y="2419722"/>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Down Arrow 25"/>
          <p:cNvSpPr/>
          <p:nvPr/>
        </p:nvSpPr>
        <p:spPr>
          <a:xfrm>
            <a:off x="6332539" y="3805312"/>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Down Arrow 27"/>
          <p:cNvSpPr/>
          <p:nvPr/>
        </p:nvSpPr>
        <p:spPr>
          <a:xfrm>
            <a:off x="1900344" y="3833437"/>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Down Arrow 28"/>
          <p:cNvSpPr/>
          <p:nvPr/>
        </p:nvSpPr>
        <p:spPr>
          <a:xfrm>
            <a:off x="6337811" y="5354481"/>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610374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1396" y="1933716"/>
            <a:ext cx="2474984" cy="646331"/>
          </a:xfrm>
          <a:prstGeom prst="rect">
            <a:avLst/>
          </a:prstGeom>
          <a:solidFill>
            <a:srgbClr val="00B05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AU" sz="1200" dirty="0" smtClean="0"/>
              <a:t>Positive Behaviour is displayed by students. All students start on green traffic light.</a:t>
            </a:r>
            <a:endParaRPr lang="en-AU" sz="1200" dirty="0"/>
          </a:p>
        </p:txBody>
      </p:sp>
      <p:sp>
        <p:nvSpPr>
          <p:cNvPr id="5" name="TextBox 4"/>
          <p:cNvSpPr txBox="1"/>
          <p:nvPr/>
        </p:nvSpPr>
        <p:spPr>
          <a:xfrm>
            <a:off x="419704" y="3090807"/>
            <a:ext cx="2418367" cy="646331"/>
          </a:xfrm>
          <a:prstGeom prst="rect">
            <a:avLst/>
          </a:prstGeom>
          <a:solidFill>
            <a:srgbClr val="00B05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AU" sz="1200" dirty="0" smtClean="0"/>
              <a:t>Student earns a Class Dojo for positive behaviour and or showing learner qualities</a:t>
            </a:r>
          </a:p>
        </p:txBody>
      </p:sp>
      <p:sp>
        <p:nvSpPr>
          <p:cNvPr id="8" name="Text Box 2"/>
          <p:cNvSpPr txBox="1"/>
          <p:nvPr/>
        </p:nvSpPr>
        <p:spPr>
          <a:xfrm>
            <a:off x="3263928" y="1894239"/>
            <a:ext cx="2747616" cy="945056"/>
          </a:xfrm>
          <a:prstGeom prst="rect">
            <a:avLst/>
          </a:prstGeom>
          <a:solidFill>
            <a:srgbClr val="FFFF00"/>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AU" sz="1200" dirty="0" smtClean="0">
                <a:ea typeface="Times New Roman"/>
              </a:rPr>
              <a:t>Student exhibits low level misbehaviour. (Traffic light – yellow)  Teacher redirects and explains rule expectations. Student behaviour improves.</a:t>
            </a:r>
            <a:endParaRPr lang="en-AU" sz="1200" dirty="0">
              <a:ea typeface="Times New Roman"/>
            </a:endParaRPr>
          </a:p>
        </p:txBody>
      </p:sp>
      <p:sp>
        <p:nvSpPr>
          <p:cNvPr id="10" name="Text Box 2"/>
          <p:cNvSpPr txBox="1"/>
          <p:nvPr/>
        </p:nvSpPr>
        <p:spPr>
          <a:xfrm>
            <a:off x="3306368" y="3290906"/>
            <a:ext cx="2813547" cy="1064585"/>
          </a:xfrm>
          <a:prstGeom prst="rect">
            <a:avLst/>
          </a:prstGeom>
          <a:solidFill>
            <a:srgbClr val="FFFF00"/>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AU" sz="1200" dirty="0" smtClean="0">
                <a:effectLst/>
                <a:ea typeface="Times New Roman"/>
              </a:rPr>
              <a:t>3 </a:t>
            </a:r>
            <a:r>
              <a:rPr lang="en-AU" sz="1200" dirty="0">
                <a:ea typeface="Times New Roman"/>
              </a:rPr>
              <a:t>v</a:t>
            </a:r>
            <a:r>
              <a:rPr lang="en-AU" sz="1200" dirty="0" smtClean="0">
                <a:effectLst/>
                <a:ea typeface="Times New Roman"/>
              </a:rPr>
              <a:t>isual reminders = Red traffic light and timeout. Teacher records in </a:t>
            </a:r>
            <a:r>
              <a:rPr lang="en-AU" sz="1200" dirty="0" err="1" smtClean="0">
                <a:effectLst/>
                <a:ea typeface="Times New Roman"/>
              </a:rPr>
              <a:t>sentral</a:t>
            </a:r>
            <a:r>
              <a:rPr lang="en-AU" sz="1200" dirty="0" smtClean="0">
                <a:effectLst/>
                <a:ea typeface="Times New Roman"/>
              </a:rPr>
              <a:t> as minor behaviour. </a:t>
            </a:r>
            <a:r>
              <a:rPr lang="en-AU" sz="1200" dirty="0" smtClean="0">
                <a:ea typeface="Times New Roman"/>
              </a:rPr>
              <a:t>Teacher </a:t>
            </a:r>
            <a:r>
              <a:rPr lang="en-AU" sz="1200" dirty="0">
                <a:ea typeface="Times New Roman"/>
              </a:rPr>
              <a:t>redirects and explains rule </a:t>
            </a:r>
            <a:r>
              <a:rPr lang="en-AU" sz="1200" dirty="0" smtClean="0">
                <a:ea typeface="Times New Roman"/>
              </a:rPr>
              <a:t>expectations. Student behaviour improves – start on green. </a:t>
            </a:r>
            <a:endParaRPr lang="en-AU" sz="1200" dirty="0" smtClean="0">
              <a:effectLst/>
              <a:ea typeface="Times New Roman"/>
            </a:endParaRPr>
          </a:p>
          <a:p>
            <a:pPr>
              <a:spcAft>
                <a:spcPts val="0"/>
              </a:spcAft>
            </a:pPr>
            <a:r>
              <a:rPr lang="en-AU" sz="1200" dirty="0" smtClean="0">
                <a:effectLst/>
                <a:latin typeface="Times New Roman"/>
                <a:ea typeface="Times New Roman"/>
              </a:rPr>
              <a:t> </a:t>
            </a:r>
            <a:endParaRPr lang="en-AU" sz="1200" dirty="0">
              <a:effectLst/>
              <a:latin typeface="Times New Roman"/>
              <a:ea typeface="Times New Roman"/>
            </a:endParaRPr>
          </a:p>
        </p:txBody>
      </p:sp>
      <p:sp>
        <p:nvSpPr>
          <p:cNvPr id="11" name="Text Box 2"/>
          <p:cNvSpPr txBox="1"/>
          <p:nvPr/>
        </p:nvSpPr>
        <p:spPr>
          <a:xfrm>
            <a:off x="3339335" y="4731420"/>
            <a:ext cx="2805031" cy="800131"/>
          </a:xfrm>
          <a:prstGeom prst="rect">
            <a:avLst/>
          </a:prstGeom>
          <a:solidFill>
            <a:srgbClr val="FFFF00"/>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AU" sz="1200" dirty="0" smtClean="0">
                <a:ea typeface="Times New Roman"/>
              </a:rPr>
              <a:t>Minor behaviour continues. Timeout in buddy class. Student returns to class. </a:t>
            </a:r>
            <a:r>
              <a:rPr lang="en-AU" sz="1200" dirty="0">
                <a:ea typeface="Times New Roman"/>
              </a:rPr>
              <a:t>Student behaviour improves – start on </a:t>
            </a:r>
            <a:r>
              <a:rPr lang="en-AU" sz="1200" dirty="0" smtClean="0">
                <a:ea typeface="Times New Roman"/>
              </a:rPr>
              <a:t>green.</a:t>
            </a:r>
          </a:p>
          <a:p>
            <a:pPr>
              <a:spcAft>
                <a:spcPts val="0"/>
              </a:spcAft>
            </a:pPr>
            <a:endParaRPr lang="en-AU" sz="1200" dirty="0">
              <a:effectLst/>
              <a:latin typeface="Times New Roman"/>
              <a:ea typeface="Times New Roman"/>
            </a:endParaRPr>
          </a:p>
        </p:txBody>
      </p:sp>
      <p:sp>
        <p:nvSpPr>
          <p:cNvPr id="13" name="Text Box 2"/>
          <p:cNvSpPr txBox="1"/>
          <p:nvPr/>
        </p:nvSpPr>
        <p:spPr>
          <a:xfrm>
            <a:off x="3330302" y="5997704"/>
            <a:ext cx="2813547" cy="735633"/>
          </a:xfrm>
          <a:prstGeom prst="rect">
            <a:avLst/>
          </a:prstGeom>
          <a:solidFill>
            <a:srgbClr val="FFFF00"/>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AU" sz="1200" dirty="0" smtClean="0">
                <a:ea typeface="Times New Roman"/>
              </a:rPr>
              <a:t>Minor behaviour continues. Student is sent to timeout with stage supervisor. Repeated incidents becomes a major misbehaviour .</a:t>
            </a:r>
            <a:endParaRPr lang="en-AU" sz="1200" dirty="0">
              <a:effectLst/>
              <a:ea typeface="Times New Roman"/>
            </a:endParaRPr>
          </a:p>
        </p:txBody>
      </p:sp>
      <p:sp>
        <p:nvSpPr>
          <p:cNvPr id="14" name="Text Box 2"/>
          <p:cNvSpPr txBox="1"/>
          <p:nvPr/>
        </p:nvSpPr>
        <p:spPr>
          <a:xfrm>
            <a:off x="6350575" y="833248"/>
            <a:ext cx="2654880" cy="504883"/>
          </a:xfrm>
          <a:prstGeom prst="rect">
            <a:avLst/>
          </a:prstGeom>
          <a:solidFill>
            <a:schemeClr val="accent6">
              <a:lumMod val="60000"/>
              <a:lumOff val="40000"/>
            </a:schemeClr>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AU" sz="1400" b="1" dirty="0" smtClean="0">
                <a:latin typeface="+mj-lt"/>
                <a:ea typeface="Times New Roman"/>
              </a:rPr>
              <a:t>Major Misbehaviour</a:t>
            </a:r>
          </a:p>
          <a:p>
            <a:pPr algn="ctr">
              <a:spcAft>
                <a:spcPts val="0"/>
              </a:spcAft>
            </a:pPr>
            <a:r>
              <a:rPr lang="en-AU" sz="1400" b="1" dirty="0" smtClean="0">
                <a:effectLst/>
                <a:latin typeface="+mj-lt"/>
                <a:ea typeface="Times New Roman"/>
              </a:rPr>
              <a:t>Executive managed</a:t>
            </a:r>
            <a:endParaRPr lang="en-AU" sz="1400" b="1" dirty="0">
              <a:effectLst/>
              <a:latin typeface="+mj-lt"/>
              <a:ea typeface="Times New Roman"/>
            </a:endParaRPr>
          </a:p>
        </p:txBody>
      </p:sp>
      <p:sp>
        <p:nvSpPr>
          <p:cNvPr id="16" name="Text Box 2"/>
          <p:cNvSpPr txBox="1"/>
          <p:nvPr/>
        </p:nvSpPr>
        <p:spPr>
          <a:xfrm>
            <a:off x="6371458" y="1881017"/>
            <a:ext cx="2654880" cy="849092"/>
          </a:xfrm>
          <a:prstGeom prst="rect">
            <a:avLst/>
          </a:prstGeom>
          <a:solidFill>
            <a:schemeClr val="accent6">
              <a:lumMod val="60000"/>
              <a:lumOff val="40000"/>
            </a:schemeClr>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AU" sz="1200" dirty="0" smtClean="0">
                <a:effectLst/>
                <a:ea typeface="Times New Roman"/>
              </a:rPr>
              <a:t>Student is sent to the executive for timeout. Principal is notified of the issue. Executive record incident on </a:t>
            </a:r>
            <a:r>
              <a:rPr lang="en-AU" sz="1200" dirty="0" err="1" smtClean="0">
                <a:effectLst/>
                <a:ea typeface="Times New Roman"/>
              </a:rPr>
              <a:t>Sentral</a:t>
            </a:r>
            <a:r>
              <a:rPr lang="en-AU" sz="1200" dirty="0" smtClean="0">
                <a:effectLst/>
                <a:ea typeface="Times New Roman"/>
              </a:rPr>
              <a:t>.</a:t>
            </a:r>
            <a:endParaRPr lang="en-AU" sz="1200" dirty="0">
              <a:effectLst/>
              <a:ea typeface="Times New Roman"/>
            </a:endParaRPr>
          </a:p>
        </p:txBody>
      </p:sp>
      <p:sp>
        <p:nvSpPr>
          <p:cNvPr id="17" name="Text Box 2"/>
          <p:cNvSpPr txBox="1"/>
          <p:nvPr/>
        </p:nvSpPr>
        <p:spPr>
          <a:xfrm>
            <a:off x="6381082" y="3243018"/>
            <a:ext cx="2654880" cy="821672"/>
          </a:xfrm>
          <a:prstGeom prst="rect">
            <a:avLst/>
          </a:prstGeom>
          <a:solidFill>
            <a:schemeClr val="accent6">
              <a:lumMod val="60000"/>
              <a:lumOff val="40000"/>
            </a:schemeClr>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AU" sz="1200" dirty="0" smtClean="0">
                <a:effectLst/>
                <a:ea typeface="Times New Roman"/>
              </a:rPr>
              <a:t>After the executive have looked into the issue and a consequence is applied, p</a:t>
            </a:r>
            <a:r>
              <a:rPr lang="en-AU" sz="1200" dirty="0" smtClean="0">
                <a:ea typeface="Times New Roman"/>
              </a:rPr>
              <a:t>arents/carers and classroom teacher are notified. </a:t>
            </a:r>
            <a:endParaRPr lang="en-AU" sz="1200" dirty="0">
              <a:effectLst/>
              <a:ea typeface="Times New Roman"/>
            </a:endParaRPr>
          </a:p>
        </p:txBody>
      </p:sp>
      <p:sp>
        <p:nvSpPr>
          <p:cNvPr id="18" name="Text Box 2"/>
          <p:cNvSpPr txBox="1"/>
          <p:nvPr/>
        </p:nvSpPr>
        <p:spPr>
          <a:xfrm>
            <a:off x="6346781" y="4761204"/>
            <a:ext cx="2654880" cy="1023357"/>
          </a:xfrm>
          <a:prstGeom prst="rect">
            <a:avLst/>
          </a:prstGeom>
          <a:solidFill>
            <a:schemeClr val="accent6">
              <a:lumMod val="60000"/>
              <a:lumOff val="40000"/>
            </a:schemeClr>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AU" sz="1200" dirty="0" smtClean="0">
                <a:latin typeface="Times New Roman"/>
                <a:ea typeface="Times New Roman"/>
              </a:rPr>
              <a:t> </a:t>
            </a:r>
            <a:r>
              <a:rPr lang="en-AU" sz="1200" dirty="0" smtClean="0">
                <a:ea typeface="Times New Roman"/>
              </a:rPr>
              <a:t>Student behaviour is monitored. If deemed necessary the student will be referred to the Learning Support Team and a meeting will be organised with the student’s parent/carer.</a:t>
            </a:r>
            <a:endParaRPr lang="en-AU" sz="1200" dirty="0">
              <a:effectLst/>
              <a:ea typeface="Times New Roman"/>
            </a:endParaRPr>
          </a:p>
        </p:txBody>
      </p:sp>
      <p:sp>
        <p:nvSpPr>
          <p:cNvPr id="19" name="Text Box 9"/>
          <p:cNvSpPr txBox="1"/>
          <p:nvPr/>
        </p:nvSpPr>
        <p:spPr>
          <a:xfrm>
            <a:off x="358422" y="5163645"/>
            <a:ext cx="2660074" cy="1604064"/>
          </a:xfrm>
          <a:prstGeom prst="rect">
            <a:avLst/>
          </a:prstGeom>
          <a:solidFill>
            <a:schemeClr val="accent2">
              <a:lumMod val="40000"/>
              <a:lumOff val="60000"/>
            </a:schemeClr>
          </a:solidFill>
          <a:ln>
            <a:solidFill>
              <a:srgbClr val="000000"/>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AU" sz="1200" b="1" u="sng" dirty="0">
                <a:effectLst/>
                <a:ea typeface="Times New Roman"/>
              </a:rPr>
              <a:t>If student is violent:</a:t>
            </a:r>
            <a:r>
              <a:rPr lang="en-AU" sz="1200" dirty="0">
                <a:effectLst/>
                <a:ea typeface="Times New Roman"/>
              </a:rPr>
              <a:t> teacher calls office and asks for assistance from MAPA trained </a:t>
            </a:r>
            <a:r>
              <a:rPr lang="en-AU" sz="1200" dirty="0" smtClean="0">
                <a:effectLst/>
                <a:ea typeface="Times New Roman"/>
              </a:rPr>
              <a:t>staff. Incident </a:t>
            </a:r>
            <a:r>
              <a:rPr lang="en-AU" sz="1200" dirty="0">
                <a:effectLst/>
                <a:ea typeface="Times New Roman"/>
              </a:rPr>
              <a:t>is followed up by </a:t>
            </a:r>
            <a:r>
              <a:rPr lang="en-AU" sz="1200" dirty="0" smtClean="0">
                <a:effectLst/>
                <a:ea typeface="Times New Roman"/>
              </a:rPr>
              <a:t>executive or principal to  contact parents.  A Learning Support referral is determined and a plan  developed for the student. </a:t>
            </a:r>
            <a:endParaRPr lang="en-AU" sz="1200" dirty="0">
              <a:effectLst/>
              <a:ea typeface="Times New Roman"/>
            </a:endParaRPr>
          </a:p>
        </p:txBody>
      </p:sp>
      <p:sp>
        <p:nvSpPr>
          <p:cNvPr id="21" name="Down Arrow 20"/>
          <p:cNvSpPr/>
          <p:nvPr/>
        </p:nvSpPr>
        <p:spPr>
          <a:xfrm>
            <a:off x="1295885" y="1457504"/>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Down Arrow 21"/>
          <p:cNvSpPr/>
          <p:nvPr/>
        </p:nvSpPr>
        <p:spPr>
          <a:xfrm>
            <a:off x="1314357" y="2619272"/>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Down Arrow 22"/>
          <p:cNvSpPr/>
          <p:nvPr/>
        </p:nvSpPr>
        <p:spPr>
          <a:xfrm rot="16200000">
            <a:off x="2855686" y="2137229"/>
            <a:ext cx="385295" cy="363906"/>
          </a:xfrm>
          <a:prstGeom prst="downArrow">
            <a:avLst>
              <a:gd name="adj1" fmla="val 23453"/>
              <a:gd name="adj2" fmla="val 50000"/>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Text Box 2"/>
          <p:cNvSpPr txBox="1"/>
          <p:nvPr/>
        </p:nvSpPr>
        <p:spPr>
          <a:xfrm>
            <a:off x="3263927" y="870476"/>
            <a:ext cx="2700307" cy="484437"/>
          </a:xfrm>
          <a:prstGeom prst="rect">
            <a:avLst/>
          </a:prstGeom>
          <a:solidFill>
            <a:srgbClr val="FFFF00"/>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AU" sz="1400" b="1" dirty="0" smtClean="0">
                <a:latin typeface="+mj-lt"/>
                <a:ea typeface="Times New Roman"/>
              </a:rPr>
              <a:t>Minor Misbehaviour</a:t>
            </a:r>
          </a:p>
          <a:p>
            <a:pPr algn="ctr">
              <a:spcAft>
                <a:spcPts val="0"/>
              </a:spcAft>
            </a:pPr>
            <a:r>
              <a:rPr lang="en-AU" sz="1400" b="1" dirty="0" smtClean="0">
                <a:latin typeface="+mj-lt"/>
                <a:ea typeface="Times New Roman"/>
              </a:rPr>
              <a:t>Teacher Managed</a:t>
            </a:r>
            <a:endParaRPr lang="en-AU" sz="1400" b="1" dirty="0">
              <a:effectLst/>
              <a:latin typeface="+mj-lt"/>
              <a:ea typeface="Times New Roman"/>
            </a:endParaRPr>
          </a:p>
        </p:txBody>
      </p:sp>
      <p:sp>
        <p:nvSpPr>
          <p:cNvPr id="26" name="Text Box 2"/>
          <p:cNvSpPr txBox="1"/>
          <p:nvPr/>
        </p:nvSpPr>
        <p:spPr>
          <a:xfrm>
            <a:off x="399248" y="862380"/>
            <a:ext cx="2459281" cy="475752"/>
          </a:xfrm>
          <a:prstGeom prst="rect">
            <a:avLst/>
          </a:prstGeom>
          <a:solidFill>
            <a:srgbClr val="00B050"/>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AU" sz="1400" b="1" dirty="0" smtClean="0">
                <a:effectLst/>
                <a:latin typeface="+mj-lt"/>
                <a:ea typeface="Times New Roman"/>
              </a:rPr>
              <a:t>Positive Behaviour</a:t>
            </a:r>
            <a:endParaRPr lang="en-AU" sz="1400" b="1" dirty="0">
              <a:effectLst/>
              <a:latin typeface="+mj-lt"/>
              <a:ea typeface="Times New Roman"/>
            </a:endParaRPr>
          </a:p>
        </p:txBody>
      </p:sp>
      <p:sp>
        <p:nvSpPr>
          <p:cNvPr id="27" name="Text Box 2"/>
          <p:cNvSpPr txBox="1"/>
          <p:nvPr/>
        </p:nvSpPr>
        <p:spPr>
          <a:xfrm>
            <a:off x="2679121" y="196262"/>
            <a:ext cx="4068042" cy="365736"/>
          </a:xfrm>
          <a:prstGeom prst="rect">
            <a:avLst/>
          </a:prstGeom>
          <a:solidFill>
            <a:srgbClr val="00B0F0"/>
          </a:solidFill>
          <a:ln>
            <a:solidFill>
              <a:schemeClr val="tx1"/>
            </a:solid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AU" b="1" dirty="0" smtClean="0">
                <a:effectLst/>
                <a:latin typeface="+mj-lt"/>
                <a:ea typeface="Times New Roman"/>
              </a:rPr>
              <a:t>Managing Student Classroom Behaviour </a:t>
            </a:r>
            <a:endParaRPr lang="en-AU" b="1" dirty="0">
              <a:effectLst/>
              <a:latin typeface="+mj-lt"/>
              <a:ea typeface="Times New Roman"/>
            </a:endParaRPr>
          </a:p>
        </p:txBody>
      </p:sp>
      <p:sp>
        <p:nvSpPr>
          <p:cNvPr id="29" name="TextBox 28"/>
          <p:cNvSpPr txBox="1"/>
          <p:nvPr/>
        </p:nvSpPr>
        <p:spPr>
          <a:xfrm>
            <a:off x="403420" y="4317302"/>
            <a:ext cx="2507673" cy="646331"/>
          </a:xfrm>
          <a:prstGeom prst="rect">
            <a:avLst/>
          </a:prstGeom>
          <a:solidFill>
            <a:srgbClr val="00B05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AU" sz="1200" dirty="0" smtClean="0"/>
              <a:t>See positive rewards of classroom based rewards, chocolate wheel draw and whole school target</a:t>
            </a:r>
          </a:p>
        </p:txBody>
      </p:sp>
      <p:sp>
        <p:nvSpPr>
          <p:cNvPr id="31" name="Down Arrow 30"/>
          <p:cNvSpPr/>
          <p:nvPr/>
        </p:nvSpPr>
        <p:spPr>
          <a:xfrm>
            <a:off x="4475933" y="2917778"/>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Down Arrow 31"/>
          <p:cNvSpPr/>
          <p:nvPr/>
        </p:nvSpPr>
        <p:spPr>
          <a:xfrm>
            <a:off x="4476299" y="4357906"/>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Down Arrow 32"/>
          <p:cNvSpPr/>
          <p:nvPr/>
        </p:nvSpPr>
        <p:spPr>
          <a:xfrm>
            <a:off x="4530406" y="5599306"/>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Down Arrow 33"/>
          <p:cNvSpPr/>
          <p:nvPr/>
        </p:nvSpPr>
        <p:spPr>
          <a:xfrm>
            <a:off x="1314357" y="3888650"/>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Down Arrow 36"/>
          <p:cNvSpPr/>
          <p:nvPr/>
        </p:nvSpPr>
        <p:spPr>
          <a:xfrm rot="8477061">
            <a:off x="2955353" y="5695250"/>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Down Arrow 38"/>
          <p:cNvSpPr/>
          <p:nvPr/>
        </p:nvSpPr>
        <p:spPr>
          <a:xfrm>
            <a:off x="7530045" y="1457503"/>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0" name="Down Arrow 39"/>
          <p:cNvSpPr/>
          <p:nvPr/>
        </p:nvSpPr>
        <p:spPr>
          <a:xfrm>
            <a:off x="7527448" y="2816706"/>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1" name="Down Arrow 40"/>
          <p:cNvSpPr/>
          <p:nvPr/>
        </p:nvSpPr>
        <p:spPr>
          <a:xfrm>
            <a:off x="7516190" y="4255021"/>
            <a:ext cx="342900" cy="366371"/>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Down Arrow 41"/>
          <p:cNvSpPr/>
          <p:nvPr/>
        </p:nvSpPr>
        <p:spPr>
          <a:xfrm rot="8767660">
            <a:off x="2891375" y="2696113"/>
            <a:ext cx="342900" cy="493200"/>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238512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2000" b="1" dirty="0" smtClean="0">
                <a:latin typeface="Calibri" panose="020F0502020204030204" pitchFamily="34" charset="0"/>
              </a:rPr>
              <a:t>Table of contents</a:t>
            </a:r>
            <a:endParaRPr lang="en-AU" sz="2000" b="1" dirty="0">
              <a:latin typeface="Calibri" panose="020F0502020204030204" pitchFamily="34" charset="0"/>
            </a:endParaRPr>
          </a:p>
        </p:txBody>
      </p:sp>
      <p:sp>
        <p:nvSpPr>
          <p:cNvPr id="3" name="Content Placeholder 2"/>
          <p:cNvSpPr>
            <a:spLocks noGrp="1"/>
          </p:cNvSpPr>
          <p:nvPr>
            <p:ph idx="1"/>
          </p:nvPr>
        </p:nvSpPr>
        <p:spPr/>
        <p:txBody>
          <a:bodyPr/>
          <a:lstStyle/>
          <a:p>
            <a:pPr marL="514350" indent="-514350">
              <a:buAutoNum type="arabicPeriod"/>
            </a:pPr>
            <a:r>
              <a:rPr lang="en-AU" sz="1800" dirty="0" smtClean="0"/>
              <a:t>Cover Page  </a:t>
            </a:r>
          </a:p>
          <a:p>
            <a:pPr marL="514350" indent="-514350">
              <a:buAutoNum type="arabicPeriod"/>
            </a:pPr>
            <a:r>
              <a:rPr lang="en-AU" sz="1800" dirty="0" smtClean="0"/>
              <a:t>Table of Contents</a:t>
            </a:r>
          </a:p>
          <a:p>
            <a:pPr marL="514350" indent="-514350">
              <a:buAutoNum type="arabicPeriod"/>
            </a:pPr>
            <a:r>
              <a:rPr lang="en-AU" sz="1800" dirty="0" smtClean="0"/>
              <a:t>Statement of Purpose and commitment to student wellbeing – page 3</a:t>
            </a:r>
          </a:p>
          <a:p>
            <a:pPr marL="514350" indent="-514350">
              <a:buAutoNum type="arabicPeriod"/>
            </a:pPr>
            <a:r>
              <a:rPr lang="en-AU" sz="1800" dirty="0" smtClean="0"/>
              <a:t>School Discipline Code (School Rules) - page 4 </a:t>
            </a:r>
          </a:p>
          <a:p>
            <a:pPr marL="514350" indent="-514350">
              <a:buAutoNum type="arabicPeriod"/>
            </a:pPr>
            <a:r>
              <a:rPr lang="en-AU" sz="1800" dirty="0" smtClean="0"/>
              <a:t>Promoting Positive Student Learning, Behaviour and Wellbeing – page 6</a:t>
            </a:r>
          </a:p>
          <a:p>
            <a:pPr marL="514350" indent="-514350">
              <a:buAutoNum type="arabicPeriod"/>
            </a:pPr>
            <a:r>
              <a:rPr lang="en-AU" sz="1800" dirty="0" smtClean="0"/>
              <a:t>Promoting  Student Recognition and Achievement – page 9</a:t>
            </a:r>
          </a:p>
          <a:p>
            <a:pPr marL="514350" indent="-514350">
              <a:buAutoNum type="arabicPeriod"/>
            </a:pPr>
            <a:r>
              <a:rPr lang="en-AU" sz="1800" dirty="0" smtClean="0"/>
              <a:t>Behaviour Code in NSW – page 12</a:t>
            </a:r>
          </a:p>
          <a:p>
            <a:pPr marL="514350" indent="-514350">
              <a:buAutoNum type="arabicPeriod"/>
            </a:pPr>
            <a:r>
              <a:rPr lang="en-AU" sz="1800" dirty="0" smtClean="0"/>
              <a:t>Strategies to Manage Student Behaviour – page 13</a:t>
            </a:r>
          </a:p>
          <a:p>
            <a:pPr marL="514350" indent="-514350">
              <a:buAutoNum type="arabicPeriod"/>
            </a:pPr>
            <a:r>
              <a:rPr lang="en-AU" sz="1800" dirty="0" smtClean="0"/>
              <a:t>Responsibilities of Staff, Students and Parents – page 19</a:t>
            </a:r>
          </a:p>
          <a:p>
            <a:pPr marL="514350" indent="-514350">
              <a:buAutoNum type="arabicPeriod"/>
            </a:pPr>
            <a:endParaRPr lang="en-AU" dirty="0" smtClean="0"/>
          </a:p>
          <a:p>
            <a:pPr marL="514350" indent="-514350">
              <a:buAutoNum type="arabicPeriod"/>
            </a:pPr>
            <a:endParaRPr lang="en-AU" dirty="0"/>
          </a:p>
        </p:txBody>
      </p:sp>
    </p:spTree>
    <p:extLst>
      <p:ext uri="{BB962C8B-B14F-4D97-AF65-F5344CB8AC3E}">
        <p14:creationId xmlns:p14="http://schemas.microsoft.com/office/powerpoint/2010/main" val="3239178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1206" y="31345"/>
            <a:ext cx="8293677" cy="6955750"/>
          </a:xfrm>
          <a:prstGeom prst="rect">
            <a:avLst/>
          </a:prstGeom>
        </p:spPr>
        <p:txBody>
          <a:bodyPr wrap="square">
            <a:spAutoFit/>
          </a:bodyPr>
          <a:lstStyle/>
          <a:p>
            <a:r>
              <a:rPr lang="en-AU" dirty="0" smtClean="0">
                <a:latin typeface="Cambria" panose="02040503050406030204" pitchFamily="18" charset="0"/>
              </a:rPr>
              <a:t> </a:t>
            </a:r>
            <a:r>
              <a:rPr lang="en-AU" sz="2000" b="1" u="sng" dirty="0" smtClean="0">
                <a:latin typeface="+mj-lt"/>
              </a:rPr>
              <a:t>Student, Staff and Parent’s Responsibilities</a:t>
            </a:r>
          </a:p>
          <a:p>
            <a:endParaRPr lang="en-AU" b="1" u="sng" dirty="0" smtClean="0">
              <a:latin typeface="Cambria" panose="02040503050406030204" pitchFamily="18" charset="0"/>
            </a:endParaRPr>
          </a:p>
          <a:p>
            <a:r>
              <a:rPr lang="en-AU" b="1" dirty="0" smtClean="0"/>
              <a:t>Students are expected to:</a:t>
            </a:r>
            <a:endParaRPr lang="en-AU" sz="1400" b="1" dirty="0"/>
          </a:p>
          <a:p>
            <a:pPr marL="285750" lvl="0" indent="-285750" algn="just">
              <a:buFont typeface="Arial"/>
              <a:buChar char="•"/>
            </a:pPr>
            <a:r>
              <a:rPr lang="en-AU" sz="1400" dirty="0"/>
              <a:t>have responsibility to be active learners who exercise self-regulation appropriate to their age and level of </a:t>
            </a:r>
            <a:r>
              <a:rPr lang="en-AU" sz="1400" dirty="0" smtClean="0"/>
              <a:t>understanding;</a:t>
            </a:r>
            <a:endParaRPr lang="en-AU" sz="1400" dirty="0"/>
          </a:p>
          <a:p>
            <a:pPr marL="285750" lvl="0" indent="-285750" algn="just">
              <a:buFont typeface="Arial"/>
              <a:buChar char="•"/>
            </a:pPr>
            <a:r>
              <a:rPr lang="en-AU" sz="1400" dirty="0"/>
              <a:t>have positive and respectful relationships with each other, their teachers and the </a:t>
            </a:r>
            <a:r>
              <a:rPr lang="en-AU" sz="1400" dirty="0" smtClean="0"/>
              <a:t>community;</a:t>
            </a:r>
            <a:endParaRPr lang="en-AU" sz="1400" dirty="0"/>
          </a:p>
          <a:p>
            <a:pPr marL="285750" lvl="0" indent="-285750" algn="just">
              <a:buFont typeface="Arial"/>
              <a:buChar char="•"/>
            </a:pPr>
            <a:r>
              <a:rPr lang="en-AU" sz="1400" dirty="0"/>
              <a:t>are supported to strive toward and achieve meaningful </a:t>
            </a:r>
            <a:r>
              <a:rPr lang="en-AU" sz="1400" dirty="0" smtClean="0"/>
              <a:t>goals;</a:t>
            </a:r>
            <a:endParaRPr lang="en-AU" sz="1400" dirty="0"/>
          </a:p>
          <a:p>
            <a:pPr marL="285750" lvl="0" indent="-285750" algn="just">
              <a:buFont typeface="Arial"/>
              <a:buChar char="•"/>
            </a:pPr>
            <a:r>
              <a:rPr lang="en-AU" sz="1400" dirty="0"/>
              <a:t>are provided with opportunities to </a:t>
            </a:r>
            <a:r>
              <a:rPr lang="en-AU" sz="1400" dirty="0" smtClean="0"/>
              <a:t>succeed, </a:t>
            </a:r>
            <a:r>
              <a:rPr lang="en-AU" sz="1400" dirty="0"/>
              <a:t>and success is celebrated in a way that is meaningful to the </a:t>
            </a:r>
            <a:r>
              <a:rPr lang="en-AU" sz="1400" dirty="0" smtClean="0"/>
              <a:t>student;</a:t>
            </a:r>
            <a:endParaRPr lang="en-AU" sz="1400" dirty="0"/>
          </a:p>
          <a:p>
            <a:pPr marL="285750" lvl="0" indent="-285750" algn="just">
              <a:buFont typeface="Arial"/>
              <a:buChar char="•"/>
            </a:pPr>
            <a:r>
              <a:rPr lang="en-AU" sz="1400" dirty="0"/>
              <a:t>are recognised and </a:t>
            </a:r>
            <a:r>
              <a:rPr lang="en-AU" sz="1400" dirty="0" smtClean="0"/>
              <a:t>celebrated;</a:t>
            </a:r>
            <a:endParaRPr lang="en-AU" sz="1400" dirty="0"/>
          </a:p>
          <a:p>
            <a:pPr marL="285750" lvl="0" indent="-285750" algn="just">
              <a:buFont typeface="Arial"/>
              <a:buChar char="•"/>
            </a:pPr>
            <a:r>
              <a:rPr lang="en-AU" sz="1400" dirty="0"/>
              <a:t>are provided with opportunities to build connections, a sense of belonging and </a:t>
            </a:r>
            <a:r>
              <a:rPr lang="en-AU" sz="1400" dirty="0" smtClean="0"/>
              <a:t>self-worth;</a:t>
            </a:r>
            <a:endParaRPr lang="en-AU" sz="1400" dirty="0"/>
          </a:p>
          <a:p>
            <a:pPr marL="285750" lvl="0" indent="-285750" algn="just">
              <a:buFont typeface="Arial"/>
              <a:buChar char="•"/>
            </a:pPr>
            <a:r>
              <a:rPr lang="en-AU" sz="1400" dirty="0"/>
              <a:t>achieve success by contributing to a positive, supportive and encouraging learning </a:t>
            </a:r>
            <a:r>
              <a:rPr lang="en-AU" sz="1400" dirty="0" smtClean="0"/>
              <a:t>environment;</a:t>
            </a:r>
            <a:endParaRPr lang="en-AU" sz="1400" dirty="0"/>
          </a:p>
          <a:p>
            <a:pPr marL="285750" lvl="0" indent="-285750" algn="just">
              <a:buFont typeface="Arial"/>
              <a:buChar char="•"/>
            </a:pPr>
            <a:r>
              <a:rPr lang="en-AU" sz="1400" dirty="0"/>
              <a:t>with identified learning needs benefit from personalised learning and </a:t>
            </a:r>
            <a:r>
              <a:rPr lang="en-AU" sz="1400" dirty="0" smtClean="0"/>
              <a:t>support;</a:t>
            </a:r>
            <a:endParaRPr lang="en-AU" sz="1400" dirty="0"/>
          </a:p>
          <a:p>
            <a:pPr marL="285750" lvl="0" indent="-285750" algn="just">
              <a:buFont typeface="Arial"/>
              <a:buChar char="•"/>
            </a:pPr>
            <a:r>
              <a:rPr lang="en-AU" sz="1400" dirty="0"/>
              <a:t>with Aboriginal heritage have an individualised personalised learning </a:t>
            </a:r>
            <a:r>
              <a:rPr lang="en-AU" sz="1400" dirty="0" smtClean="0"/>
              <a:t>pathway; and</a:t>
            </a:r>
            <a:endParaRPr lang="en-AU" sz="1400" dirty="0"/>
          </a:p>
          <a:p>
            <a:pPr marL="285750" lvl="0" indent="-285750" algn="just">
              <a:buFont typeface="Arial"/>
              <a:buChar char="•"/>
            </a:pPr>
            <a:r>
              <a:rPr lang="en-AU" sz="1400" dirty="0"/>
              <a:t>with identified health care needs have an individualised healthcare </a:t>
            </a:r>
            <a:r>
              <a:rPr lang="en-AU" sz="1400" dirty="0" smtClean="0"/>
              <a:t>plan.</a:t>
            </a:r>
          </a:p>
          <a:p>
            <a:pPr marL="285750" lvl="0" indent="-285750" algn="just">
              <a:buFont typeface="Arial"/>
              <a:buChar char="•"/>
            </a:pPr>
            <a:endParaRPr lang="en-AU" dirty="0"/>
          </a:p>
          <a:p>
            <a:r>
              <a:rPr lang="en-AU" b="1" dirty="0"/>
              <a:t>Staff Supporting A Positive Learning Environment </a:t>
            </a:r>
          </a:p>
          <a:p>
            <a:r>
              <a:rPr lang="en-AU" b="1" dirty="0" smtClean="0">
                <a:latin typeface="+mj-lt"/>
              </a:rPr>
              <a:t>Staff </a:t>
            </a:r>
            <a:r>
              <a:rPr lang="en-AU" b="1" dirty="0">
                <a:latin typeface="+mj-lt"/>
              </a:rPr>
              <a:t>are expected to</a:t>
            </a:r>
            <a:r>
              <a:rPr lang="en-AU" b="1" dirty="0" smtClean="0">
                <a:latin typeface="+mj-lt"/>
              </a:rPr>
              <a:t>:</a:t>
            </a:r>
            <a:endParaRPr lang="en-AU" sz="1400" dirty="0">
              <a:latin typeface="Cambria" panose="02040503050406030204" pitchFamily="18" charset="0"/>
            </a:endParaRPr>
          </a:p>
          <a:p>
            <a:pPr marL="342900" lvl="0" indent="-342900" algn="just">
              <a:buFont typeface="Arial"/>
              <a:buChar char="•"/>
            </a:pPr>
            <a:r>
              <a:rPr lang="en-AU" sz="1400" dirty="0">
                <a:latin typeface="Cambria" panose="02040503050406030204" pitchFamily="18" charset="0"/>
              </a:rPr>
              <a:t>enable success by contributing to a positive, supportive and encouraging learning environment;</a:t>
            </a:r>
          </a:p>
          <a:p>
            <a:pPr marL="342900" lvl="0" indent="-342900" algn="just">
              <a:buFont typeface="Arial"/>
              <a:buChar char="•"/>
            </a:pPr>
            <a:r>
              <a:rPr lang="en-AU" sz="1400" dirty="0">
                <a:latin typeface="Cambria" panose="02040503050406030204" pitchFamily="18" charset="0"/>
              </a:rPr>
              <a:t>deliver meaningful, engaging and rewarding learning experiences;</a:t>
            </a:r>
          </a:p>
          <a:p>
            <a:pPr marL="342900" lvl="0" indent="-342900" algn="just">
              <a:buFont typeface="Arial"/>
              <a:buChar char="•"/>
            </a:pPr>
            <a:r>
              <a:rPr lang="en-AU" sz="1400" dirty="0">
                <a:latin typeface="Cambria" panose="02040503050406030204" pitchFamily="18" charset="0"/>
              </a:rPr>
              <a:t>consistently implement the agreed strategy to create a positive teaching and learning environment;</a:t>
            </a:r>
          </a:p>
          <a:p>
            <a:pPr marL="342900" lvl="0" indent="-342900" algn="just">
              <a:buFont typeface="Arial"/>
              <a:buChar char="•"/>
            </a:pPr>
            <a:r>
              <a:rPr lang="en-AU" sz="1400" dirty="0">
                <a:latin typeface="Cambria" panose="02040503050406030204" pitchFamily="18" charset="0"/>
              </a:rPr>
              <a:t>undertake mandatory training to comply with legislative and policy requirements;</a:t>
            </a:r>
          </a:p>
          <a:p>
            <a:pPr marL="342900" lvl="0" indent="-342900" algn="just">
              <a:buFont typeface="Arial"/>
              <a:buChar char="•"/>
            </a:pPr>
            <a:r>
              <a:rPr lang="en-AU" sz="1400" dirty="0">
                <a:latin typeface="Cambria" panose="02040503050406030204" pitchFamily="18" charset="0"/>
              </a:rPr>
              <a:t>monitor students and implement adjustments to the learning environment as required;</a:t>
            </a:r>
          </a:p>
          <a:p>
            <a:pPr marL="342900" lvl="0" indent="-342900" algn="just">
              <a:buFont typeface="Arial"/>
              <a:buChar char="•"/>
            </a:pPr>
            <a:r>
              <a:rPr lang="en-AU" sz="1400" dirty="0">
                <a:latin typeface="Cambria" panose="02040503050406030204" pitchFamily="18" charset="0"/>
              </a:rPr>
              <a:t>use data from student assessments to inform teaching; </a:t>
            </a:r>
          </a:p>
          <a:p>
            <a:pPr marL="342900" lvl="0" indent="-342900" algn="just">
              <a:buFont typeface="Arial"/>
              <a:buChar char="•"/>
            </a:pPr>
            <a:r>
              <a:rPr lang="en-AU" sz="1400" dirty="0">
                <a:latin typeface="Cambria" panose="02040503050406030204" pitchFamily="18" charset="0"/>
              </a:rPr>
              <a:t>acknowledge students for displaying positive behaviour;</a:t>
            </a:r>
          </a:p>
          <a:p>
            <a:pPr marL="342900" lvl="0" indent="-342900" algn="just">
              <a:buFont typeface="Arial"/>
              <a:buChar char="•"/>
            </a:pPr>
            <a:r>
              <a:rPr lang="en-AU" sz="1400" dirty="0">
                <a:latin typeface="Cambria" panose="02040503050406030204" pitchFamily="18" charset="0"/>
              </a:rPr>
              <a:t>recognise and celebrate individual achievement and success; and</a:t>
            </a:r>
          </a:p>
          <a:p>
            <a:pPr marL="342900" lvl="0" indent="-342900" algn="just">
              <a:buFont typeface="Arial"/>
              <a:buChar char="•"/>
            </a:pPr>
            <a:r>
              <a:rPr lang="en-AU" sz="1400" dirty="0">
                <a:latin typeface="Cambria" panose="02040503050406030204" pitchFamily="18" charset="0"/>
              </a:rPr>
              <a:t>communicate expectations through visible signage, lessons, newsletters and our school website.</a:t>
            </a:r>
          </a:p>
          <a:p>
            <a:r>
              <a:rPr lang="en-AU" sz="1400" b="1" dirty="0"/>
              <a:t> </a:t>
            </a:r>
            <a:endParaRPr lang="en-AU" sz="1400" dirty="0"/>
          </a:p>
          <a:p>
            <a:r>
              <a:rPr lang="en-AU" sz="1400" b="1" dirty="0"/>
              <a:t> </a:t>
            </a:r>
            <a:endParaRPr lang="en-AU" sz="1400" dirty="0"/>
          </a:p>
          <a:p>
            <a:pPr marL="285750" lvl="0" indent="-285750" algn="just">
              <a:buFont typeface="Arial"/>
              <a:buChar char="•"/>
            </a:pPr>
            <a:endParaRPr lang="en-AU" sz="1400"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150089" y="183745"/>
            <a:ext cx="664796" cy="708230"/>
          </a:xfrm>
          <a:prstGeom prst="rect">
            <a:avLst/>
          </a:prstGeom>
          <a:noFill/>
        </p:spPr>
      </p:pic>
    </p:spTree>
    <p:extLst>
      <p:ext uri="{BB962C8B-B14F-4D97-AF65-F5344CB8AC3E}">
        <p14:creationId xmlns:p14="http://schemas.microsoft.com/office/powerpoint/2010/main" val="3631260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150089" y="183745"/>
            <a:ext cx="664796" cy="708230"/>
          </a:xfrm>
          <a:prstGeom prst="rect">
            <a:avLst/>
          </a:prstGeom>
          <a:noFill/>
        </p:spPr>
      </p:pic>
      <p:sp>
        <p:nvSpPr>
          <p:cNvPr id="6" name="Content Placeholder 2"/>
          <p:cNvSpPr>
            <a:spLocks noGrp="1"/>
          </p:cNvSpPr>
          <p:nvPr>
            <p:ph idx="1"/>
          </p:nvPr>
        </p:nvSpPr>
        <p:spPr>
          <a:xfrm>
            <a:off x="404468" y="365456"/>
            <a:ext cx="8229600" cy="5400489"/>
          </a:xfrm>
        </p:spPr>
        <p:txBody>
          <a:bodyPr>
            <a:normAutofit/>
          </a:bodyPr>
          <a:lstStyle/>
          <a:p>
            <a:pPr marL="0" indent="0">
              <a:buNone/>
            </a:pPr>
            <a:r>
              <a:rPr lang="en-AU" sz="1800" b="1" dirty="0" smtClean="0">
                <a:solidFill>
                  <a:schemeClr val="tx1"/>
                </a:solidFill>
                <a:latin typeface="+mj-lt"/>
                <a:cs typeface="Palatino Linotype"/>
              </a:rPr>
              <a:t>Parent and the Community Commitment</a:t>
            </a:r>
          </a:p>
          <a:p>
            <a:pPr marL="0" indent="0">
              <a:buNone/>
            </a:pPr>
            <a:r>
              <a:rPr lang="en-AU" sz="1800" b="1" dirty="0" smtClean="0">
                <a:solidFill>
                  <a:schemeClr val="tx1"/>
                </a:solidFill>
                <a:latin typeface="+mj-lt"/>
                <a:cs typeface="Palatino Linotype"/>
              </a:rPr>
              <a:t>Parents are expected to:</a:t>
            </a:r>
            <a:endParaRPr lang="en-AU" sz="1800" dirty="0" smtClean="0">
              <a:solidFill>
                <a:schemeClr val="tx1"/>
              </a:solidFill>
              <a:latin typeface="Cambria" panose="02040503050406030204" pitchFamily="18" charset="0"/>
              <a:cs typeface="Palatino Linotype"/>
            </a:endParaRPr>
          </a:p>
          <a:p>
            <a:pPr lvl="0" algn="just"/>
            <a:r>
              <a:rPr lang="en-AU" sz="1400" dirty="0">
                <a:cs typeface="Palatino Linotype"/>
              </a:rPr>
              <a:t>a</a:t>
            </a:r>
            <a:r>
              <a:rPr lang="en-AU" sz="1400" dirty="0" smtClean="0">
                <a:solidFill>
                  <a:schemeClr val="tx1"/>
                </a:solidFill>
                <a:cs typeface="Palatino Linotype"/>
              </a:rPr>
              <a:t>ctively participate in the school and help children develop positive connections;</a:t>
            </a:r>
          </a:p>
          <a:p>
            <a:pPr lvl="0" algn="just"/>
            <a:r>
              <a:rPr lang="en-AU" sz="1400" dirty="0">
                <a:cs typeface="Palatino Linotype"/>
              </a:rPr>
              <a:t>a</a:t>
            </a:r>
            <a:r>
              <a:rPr lang="en-AU" sz="1400" dirty="0" smtClean="0">
                <a:solidFill>
                  <a:schemeClr val="tx1"/>
                </a:solidFill>
                <a:cs typeface="Palatino Linotype"/>
              </a:rPr>
              <a:t>ctively participate in supporting and reinforcing student learning;</a:t>
            </a:r>
          </a:p>
          <a:p>
            <a:pPr lvl="0" algn="just"/>
            <a:r>
              <a:rPr lang="en-AU" sz="1400" dirty="0">
                <a:cs typeface="Palatino Linotype"/>
              </a:rPr>
              <a:t>s</a:t>
            </a:r>
            <a:r>
              <a:rPr lang="en-AU" sz="1400" dirty="0" smtClean="0">
                <a:solidFill>
                  <a:schemeClr val="tx1"/>
                </a:solidFill>
                <a:cs typeface="Palatino Linotype"/>
              </a:rPr>
              <a:t>upport and enable the aspirations of students;</a:t>
            </a:r>
          </a:p>
          <a:p>
            <a:pPr lvl="0" algn="just"/>
            <a:r>
              <a:rPr lang="en-AU" sz="1400" dirty="0">
                <a:cs typeface="Palatino Linotype"/>
              </a:rPr>
              <a:t>s</a:t>
            </a:r>
            <a:r>
              <a:rPr lang="en-AU" sz="1400" dirty="0" smtClean="0">
                <a:solidFill>
                  <a:schemeClr val="tx1"/>
                </a:solidFill>
                <a:cs typeface="Palatino Linotype"/>
              </a:rPr>
              <a:t>peak positively to children about school and their schooling;</a:t>
            </a:r>
          </a:p>
          <a:p>
            <a:pPr lvl="0" algn="just"/>
            <a:r>
              <a:rPr lang="en-AU" sz="1400" dirty="0">
                <a:cs typeface="Palatino Linotype"/>
              </a:rPr>
              <a:t>c</a:t>
            </a:r>
            <a:r>
              <a:rPr lang="en-AU" sz="1400" dirty="0" smtClean="0">
                <a:solidFill>
                  <a:schemeClr val="tx1"/>
                </a:solidFill>
                <a:cs typeface="Palatino Linotype"/>
              </a:rPr>
              <a:t>ommunicate promptly anything that may affect your child’s learning to the classroom teacher </a:t>
            </a:r>
          </a:p>
          <a:p>
            <a:pPr lvl="0" algn="just"/>
            <a:r>
              <a:rPr lang="en-AU" sz="1400" dirty="0" smtClean="0">
                <a:cs typeface="Palatino Linotype"/>
              </a:rPr>
              <a:t>e</a:t>
            </a:r>
            <a:r>
              <a:rPr lang="en-AU" sz="1400" dirty="0" smtClean="0">
                <a:solidFill>
                  <a:schemeClr val="tx1"/>
                </a:solidFill>
                <a:cs typeface="Palatino Linotype"/>
              </a:rPr>
              <a:t>ndeavour to resolve issues respectfully and at an appropriate time;</a:t>
            </a:r>
          </a:p>
          <a:p>
            <a:pPr lvl="0" algn="just"/>
            <a:r>
              <a:rPr lang="en-AU" sz="1400" dirty="0">
                <a:cs typeface="Palatino Linotype"/>
              </a:rPr>
              <a:t>f</a:t>
            </a:r>
            <a:r>
              <a:rPr lang="en-AU" sz="1400" dirty="0" smtClean="0">
                <a:solidFill>
                  <a:schemeClr val="tx1"/>
                </a:solidFill>
                <a:cs typeface="Palatino Linotype"/>
              </a:rPr>
              <a:t>ollow up and support the school with suggested action plans or appointments, if required;</a:t>
            </a:r>
          </a:p>
          <a:p>
            <a:pPr lvl="0" algn="just"/>
            <a:r>
              <a:rPr lang="en-AU" sz="1400" dirty="0">
                <a:cs typeface="Palatino Linotype"/>
              </a:rPr>
              <a:t>b</a:t>
            </a:r>
            <a:r>
              <a:rPr lang="en-AU" sz="1400" dirty="0" smtClean="0">
                <a:solidFill>
                  <a:schemeClr val="tx1"/>
                </a:solidFill>
                <a:cs typeface="Palatino Linotype"/>
              </a:rPr>
              <a:t>e respectful in all communication - we work best as a team; and</a:t>
            </a:r>
          </a:p>
          <a:p>
            <a:pPr lvl="0" algn="just"/>
            <a:r>
              <a:rPr lang="en-AU" sz="1400" dirty="0">
                <a:cs typeface="Palatino Linotype"/>
              </a:rPr>
              <a:t>r</a:t>
            </a:r>
            <a:r>
              <a:rPr lang="en-AU" sz="1400" dirty="0" smtClean="0">
                <a:solidFill>
                  <a:schemeClr val="tx1"/>
                </a:solidFill>
                <a:cs typeface="Palatino Linotype"/>
              </a:rPr>
              <a:t>espect the code of conduct for use of Social Media </a:t>
            </a:r>
            <a:r>
              <a:rPr lang="en-AU" sz="1400" u="sng" dirty="0" smtClean="0">
                <a:solidFill>
                  <a:schemeClr val="tx1"/>
                </a:solidFill>
                <a:cs typeface="Palatino Linotype"/>
                <a:hlinkClick r:id="rId3"/>
              </a:rPr>
              <a:t>https://www.helensburgh-ps.com/school-facebook-page.html</a:t>
            </a:r>
            <a:endParaRPr lang="en-AU" sz="1400" dirty="0" smtClean="0">
              <a:solidFill>
                <a:schemeClr val="tx1"/>
              </a:solidFill>
              <a:cs typeface="Palatino Linotype"/>
            </a:endParaRPr>
          </a:p>
          <a:p>
            <a:endParaRPr lang="en-AU" sz="2900" dirty="0" smtClean="0">
              <a:latin typeface="Cambria" panose="02040503050406030204" pitchFamily="18" charset="0"/>
            </a:endParaRPr>
          </a:p>
          <a:p>
            <a:endParaRPr lang="en-US" dirty="0"/>
          </a:p>
        </p:txBody>
      </p:sp>
    </p:spTree>
    <p:extLst>
      <p:ext uri="{BB962C8B-B14F-4D97-AF65-F5344CB8AC3E}">
        <p14:creationId xmlns:p14="http://schemas.microsoft.com/office/powerpoint/2010/main" val="95058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scription: colourlogo"/>
          <p:cNvPicPr/>
          <p:nvPr/>
        </p:nvPicPr>
        <p:blipFill>
          <a:blip r:embed="rId3">
            <a:extLst>
              <a:ext uri="{28A0092B-C50C-407E-A947-70E740481C1C}">
                <a14:useLocalDpi xmlns:a14="http://schemas.microsoft.com/office/drawing/2010/main" val="0"/>
              </a:ext>
            </a:extLst>
          </a:blip>
          <a:srcRect/>
          <a:stretch>
            <a:fillRect/>
          </a:stretch>
        </p:blipFill>
        <p:spPr bwMode="auto">
          <a:xfrm>
            <a:off x="3236976" y="1855177"/>
            <a:ext cx="2508738" cy="2470638"/>
          </a:xfrm>
          <a:prstGeom prst="rect">
            <a:avLst/>
          </a:prstGeom>
          <a:noFill/>
        </p:spPr>
      </p:pic>
      <p:sp>
        <p:nvSpPr>
          <p:cNvPr id="5" name="Rectangle 4"/>
          <p:cNvSpPr/>
          <p:nvPr/>
        </p:nvSpPr>
        <p:spPr>
          <a:xfrm>
            <a:off x="2286000" y="762512"/>
            <a:ext cx="4572000" cy="800219"/>
          </a:xfrm>
          <a:prstGeom prst="rect">
            <a:avLst/>
          </a:prstGeom>
        </p:spPr>
        <p:txBody>
          <a:bodyPr>
            <a:spAutoFit/>
          </a:bodyPr>
          <a:lstStyle/>
          <a:p>
            <a:r>
              <a:rPr lang="en-AU" b="1" dirty="0"/>
              <a:t> </a:t>
            </a:r>
            <a:endParaRPr lang="en-AU" dirty="0"/>
          </a:p>
          <a:p>
            <a:pPr algn="ctr"/>
            <a:r>
              <a:rPr lang="en-AU" sz="2800" b="1" dirty="0">
                <a:latin typeface="Cambria" panose="02040503050406030204" pitchFamily="18" charset="0"/>
              </a:rPr>
              <a:t>Helensburgh Public School</a:t>
            </a:r>
            <a:endParaRPr lang="en-AU" sz="2800" dirty="0">
              <a:latin typeface="Cambria" panose="020405030504060302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884458166"/>
              </p:ext>
            </p:extLst>
          </p:nvPr>
        </p:nvGraphicFramePr>
        <p:xfrm>
          <a:off x="1809750" y="4730750"/>
          <a:ext cx="5262563" cy="1277938"/>
        </p:xfrm>
        <a:graphic>
          <a:graphicData uri="http://schemas.openxmlformats.org/presentationml/2006/ole">
            <mc:AlternateContent xmlns:mc="http://schemas.openxmlformats.org/markup-compatibility/2006">
              <mc:Choice xmlns:v="urn:schemas-microsoft-com:vml" Requires="v">
                <p:oleObj spid="_x0000_s4100" name="Document" r:id="rId4" imgW="5331250" imgH="1289831" progId="Word.Document.12">
                  <p:embed/>
                </p:oleObj>
              </mc:Choice>
              <mc:Fallback>
                <p:oleObj name="Document" r:id="rId4" imgW="5331250" imgH="1289831" progId="Word.Document.12">
                  <p:embed/>
                  <p:pic>
                    <p:nvPicPr>
                      <p:cNvPr id="0" name=""/>
                      <p:cNvPicPr/>
                      <p:nvPr/>
                    </p:nvPicPr>
                    <p:blipFill>
                      <a:blip r:embed="rId5"/>
                      <a:stretch>
                        <a:fillRect/>
                      </a:stretch>
                    </p:blipFill>
                    <p:spPr>
                      <a:xfrm>
                        <a:off x="1809750" y="4730750"/>
                        <a:ext cx="5262563" cy="1277938"/>
                      </a:xfrm>
                      <a:prstGeom prst="rect">
                        <a:avLst/>
                      </a:prstGeom>
                    </p:spPr>
                  </p:pic>
                </p:oleObj>
              </mc:Fallback>
            </mc:AlternateContent>
          </a:graphicData>
        </a:graphic>
      </p:graphicFrame>
    </p:spTree>
    <p:extLst>
      <p:ext uri="{BB962C8B-B14F-4D97-AF65-F5344CB8AC3E}">
        <p14:creationId xmlns:p14="http://schemas.microsoft.com/office/powerpoint/2010/main" val="2789054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46" y="486675"/>
            <a:ext cx="8519124" cy="4093428"/>
          </a:xfrm>
          <a:prstGeom prst="rect">
            <a:avLst/>
          </a:prstGeom>
        </p:spPr>
        <p:txBody>
          <a:bodyPr wrap="square">
            <a:spAutoFit/>
          </a:bodyPr>
          <a:lstStyle/>
          <a:p>
            <a:pPr algn="just"/>
            <a:r>
              <a:rPr lang="en-AU" sz="2000" b="1" u="sng" dirty="0">
                <a:latin typeface="+mj-lt"/>
              </a:rPr>
              <a:t>Statement of Purpose: Our Commitment to </a:t>
            </a:r>
            <a:r>
              <a:rPr lang="en-AU" sz="2000" b="1" u="sng" dirty="0" smtClean="0">
                <a:latin typeface="+mj-lt"/>
              </a:rPr>
              <a:t>Wellbeing</a:t>
            </a:r>
            <a:endParaRPr lang="en-AU" sz="2000" dirty="0">
              <a:latin typeface="+mj-lt"/>
            </a:endParaRPr>
          </a:p>
          <a:p>
            <a:pPr algn="just"/>
            <a:endParaRPr lang="en-AU" dirty="0" smtClean="0">
              <a:latin typeface="Cambria" panose="02040503050406030204" pitchFamily="18" charset="0"/>
            </a:endParaRPr>
          </a:p>
          <a:p>
            <a:pPr algn="just"/>
            <a:r>
              <a:rPr lang="en-AU" sz="1400" dirty="0" smtClean="0">
                <a:latin typeface="Calibri" panose="020F0502020204030204" pitchFamily="34" charset="0"/>
              </a:rPr>
              <a:t>Helensburgh </a:t>
            </a:r>
            <a:r>
              <a:rPr lang="en-AU" sz="1400" dirty="0">
                <a:latin typeface="Calibri" panose="020F0502020204030204" pitchFamily="34" charset="0"/>
              </a:rPr>
              <a:t>Public School’s commitment to wellbeing is for </a:t>
            </a:r>
            <a:r>
              <a:rPr lang="en-AU" sz="1400" dirty="0" smtClean="0">
                <a:latin typeface="Calibri" panose="020F0502020204030204" pitchFamily="34" charset="0"/>
              </a:rPr>
              <a:t>students </a:t>
            </a:r>
            <a:r>
              <a:rPr lang="en-AU" sz="1400" dirty="0">
                <a:latin typeface="Calibri" panose="020F0502020204030204" pitchFamily="34" charset="0"/>
              </a:rPr>
              <a:t>to connect, succeed and thrive at each stage of their development and </a:t>
            </a:r>
            <a:r>
              <a:rPr lang="en-AU" sz="1400" dirty="0" smtClean="0">
                <a:latin typeface="Calibri" panose="020F0502020204030204" pitchFamily="34" charset="0"/>
              </a:rPr>
              <a:t>learning. The aim is to </a:t>
            </a:r>
            <a:r>
              <a:rPr lang="en-AU" sz="1400" dirty="0">
                <a:latin typeface="Calibri" panose="020F0502020204030204" pitchFamily="34" charset="0"/>
              </a:rPr>
              <a:t>provide </a:t>
            </a:r>
            <a:r>
              <a:rPr lang="en-AU" sz="1400" dirty="0" smtClean="0">
                <a:latin typeface="Calibri" panose="020F0502020204030204" pitchFamily="34" charset="0"/>
              </a:rPr>
              <a:t>planned learning experiences that are challenging, </a:t>
            </a:r>
            <a:r>
              <a:rPr lang="en-AU" sz="1400" dirty="0">
                <a:latin typeface="Calibri" panose="020F0502020204030204" pitchFamily="34" charset="0"/>
              </a:rPr>
              <a:t>meaningful and </a:t>
            </a:r>
            <a:r>
              <a:rPr lang="en-AU" sz="1400" dirty="0" smtClean="0">
                <a:latin typeface="Calibri" panose="020F0502020204030204" pitchFamily="34" charset="0"/>
              </a:rPr>
              <a:t>engaging, and ensure that all students continually improve through a strong school evaluation process. </a:t>
            </a:r>
            <a:endParaRPr lang="en-AU" sz="1400" dirty="0">
              <a:latin typeface="Calibri" panose="020F0502020204030204" pitchFamily="34" charset="0"/>
            </a:endParaRPr>
          </a:p>
          <a:p>
            <a:pPr algn="just"/>
            <a:r>
              <a:rPr lang="en-AU" sz="1400" dirty="0">
                <a:latin typeface="Calibri" panose="020F0502020204030204" pitchFamily="34" charset="0"/>
              </a:rPr>
              <a:t> </a:t>
            </a:r>
          </a:p>
          <a:p>
            <a:pPr algn="just"/>
            <a:r>
              <a:rPr lang="en-AU" sz="1400" dirty="0" smtClean="0">
                <a:latin typeface="Calibri" panose="020F0502020204030204" pitchFamily="34" charset="0"/>
              </a:rPr>
              <a:t>Teachers </a:t>
            </a:r>
            <a:r>
              <a:rPr lang="en-AU" sz="1400" dirty="0">
                <a:latin typeface="Calibri" panose="020F0502020204030204" pitchFamily="34" charset="0"/>
              </a:rPr>
              <a:t>play an important role in providing </a:t>
            </a:r>
            <a:r>
              <a:rPr lang="en-AU" sz="1400" dirty="0" smtClean="0">
                <a:latin typeface="Calibri" panose="020F0502020204030204" pitchFamily="34" charset="0"/>
              </a:rPr>
              <a:t>quality learning </a:t>
            </a:r>
            <a:r>
              <a:rPr lang="en-AU" sz="1400" dirty="0">
                <a:latin typeface="Calibri" panose="020F0502020204030204" pitchFamily="34" charset="0"/>
              </a:rPr>
              <a:t>experiences </a:t>
            </a:r>
            <a:r>
              <a:rPr lang="en-AU" sz="1400" dirty="0" smtClean="0">
                <a:latin typeface="Calibri" panose="020F0502020204030204" pitchFamily="34" charset="0"/>
              </a:rPr>
              <a:t>that </a:t>
            </a:r>
            <a:r>
              <a:rPr lang="en-AU" sz="1400" dirty="0">
                <a:latin typeface="Calibri" panose="020F0502020204030204" pitchFamily="34" charset="0"/>
              </a:rPr>
              <a:t>develop and shape </a:t>
            </a:r>
            <a:r>
              <a:rPr lang="en-AU" sz="1400" dirty="0" smtClean="0">
                <a:latin typeface="Calibri" panose="020F0502020204030204" pitchFamily="34" charset="0"/>
              </a:rPr>
              <a:t>students’ learning, </a:t>
            </a:r>
            <a:r>
              <a:rPr lang="en-AU" sz="1400" dirty="0">
                <a:latin typeface="Calibri" panose="020F0502020204030204" pitchFamily="34" charset="0"/>
              </a:rPr>
              <a:t>character and </a:t>
            </a:r>
            <a:r>
              <a:rPr lang="en-AU" sz="1400" dirty="0" smtClean="0">
                <a:latin typeface="Calibri" panose="020F0502020204030204" pitchFamily="34" charset="0"/>
              </a:rPr>
              <a:t>wellbeing. The school’s goal is for students to develop a love of learning and demonstrate positives values by: </a:t>
            </a:r>
            <a:r>
              <a:rPr lang="en-AU" sz="1400" dirty="0">
                <a:latin typeface="Calibri" panose="020F0502020204030204" pitchFamily="34" charset="0"/>
              </a:rPr>
              <a:t>promoting </a:t>
            </a:r>
            <a:r>
              <a:rPr lang="en-AU" sz="1400" dirty="0" smtClean="0">
                <a:latin typeface="Calibri" panose="020F0502020204030204" pitchFamily="34" charset="0"/>
              </a:rPr>
              <a:t>high expectations, academic effort and a growth mindset, providing children opportunities to have an active voice in their learning, planning student leadership initiatives, delivering social skills programs that support resilience</a:t>
            </a:r>
            <a:r>
              <a:rPr lang="en-AU" sz="1400" dirty="0">
                <a:latin typeface="Calibri" panose="020F0502020204030204" pitchFamily="34" charset="0"/>
              </a:rPr>
              <a:t> </a:t>
            </a:r>
            <a:r>
              <a:rPr lang="en-AU" sz="1400" dirty="0" smtClean="0">
                <a:latin typeface="Calibri" panose="020F0502020204030204" pitchFamily="34" charset="0"/>
              </a:rPr>
              <a:t>and ethical decision making and providing positive partnerships with parents and carers. </a:t>
            </a:r>
          </a:p>
          <a:p>
            <a:pPr algn="just"/>
            <a:r>
              <a:rPr lang="en-AU" sz="1400" dirty="0">
                <a:latin typeface="Calibri" panose="020F0502020204030204" pitchFamily="34" charset="0"/>
              </a:rPr>
              <a:t>  </a:t>
            </a:r>
          </a:p>
          <a:p>
            <a:pPr algn="just"/>
            <a:r>
              <a:rPr lang="en-AU" sz="1400" dirty="0" smtClean="0">
                <a:latin typeface="Calibri" panose="020F0502020204030204" pitchFamily="34" charset="0"/>
              </a:rPr>
              <a:t>Our </a:t>
            </a:r>
            <a:r>
              <a:rPr lang="en-AU" sz="1400" dirty="0">
                <a:latin typeface="Calibri" panose="020F0502020204030204" pitchFamily="34" charset="0"/>
              </a:rPr>
              <a:t>school has a comprehensive and integrated strategy in place to support the cognitive, emotional, social, physical and spiritual wellbeing of students in a context of quality teaching and learning. Students, </a:t>
            </a:r>
            <a:r>
              <a:rPr lang="en-AU" sz="1400" dirty="0" smtClean="0">
                <a:latin typeface="Calibri" panose="020F0502020204030204" pitchFamily="34" charset="0"/>
              </a:rPr>
              <a:t>teachers, support staff </a:t>
            </a:r>
            <a:r>
              <a:rPr lang="en-AU" sz="1400" dirty="0">
                <a:latin typeface="Calibri" panose="020F0502020204030204" pitchFamily="34" charset="0"/>
              </a:rPr>
              <a:t>and members of the wider school community </a:t>
            </a:r>
            <a:r>
              <a:rPr lang="en-AU" sz="1400" dirty="0" smtClean="0">
                <a:latin typeface="Calibri" panose="020F0502020204030204" pitchFamily="34" charset="0"/>
              </a:rPr>
              <a:t>aim to have </a:t>
            </a:r>
            <a:r>
              <a:rPr lang="en-AU" sz="1400" dirty="0">
                <a:latin typeface="Calibri" panose="020F0502020204030204" pitchFamily="34" charset="0"/>
              </a:rPr>
              <a:t>a shared understanding of the behaviours, attitudes and expectations that enhance wellbeing and lead to improved student outcomes. </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150089" y="113407"/>
            <a:ext cx="664796" cy="708230"/>
          </a:xfrm>
          <a:prstGeom prst="rect">
            <a:avLst/>
          </a:prstGeom>
          <a:noFill/>
        </p:spPr>
      </p:pic>
    </p:spTree>
    <p:extLst>
      <p:ext uri="{BB962C8B-B14F-4D97-AF65-F5344CB8AC3E}">
        <p14:creationId xmlns:p14="http://schemas.microsoft.com/office/powerpoint/2010/main" val="2410392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8078771" y="87923"/>
            <a:ext cx="749075" cy="863053"/>
          </a:xfrm>
          <a:prstGeom prst="rect">
            <a:avLst/>
          </a:prstGeom>
          <a:noFill/>
        </p:spPr>
      </p:pic>
      <p:graphicFrame>
        <p:nvGraphicFramePr>
          <p:cNvPr id="5" name="Object 4"/>
          <p:cNvGraphicFramePr>
            <a:graphicFrameLocks noChangeAspect="1"/>
          </p:cNvGraphicFramePr>
          <p:nvPr>
            <p:extLst>
              <p:ext uri="{D42A27DB-BD31-4B8C-83A1-F6EECF244321}">
                <p14:modId xmlns:p14="http://schemas.microsoft.com/office/powerpoint/2010/main" val="3185348399"/>
              </p:ext>
            </p:extLst>
          </p:nvPr>
        </p:nvGraphicFramePr>
        <p:xfrm>
          <a:off x="-188913" y="517525"/>
          <a:ext cx="9113838" cy="5883275"/>
        </p:xfrm>
        <a:graphic>
          <a:graphicData uri="http://schemas.openxmlformats.org/presentationml/2006/ole">
            <mc:AlternateContent xmlns:mc="http://schemas.openxmlformats.org/markup-compatibility/2006">
              <mc:Choice xmlns:v="urn:schemas-microsoft-com:vml" Requires="v">
                <p:oleObj spid="_x0000_s2116" name="Document" r:id="rId4" imgW="10535539" imgH="6786604" progId="Word.Document.12">
                  <p:embed/>
                </p:oleObj>
              </mc:Choice>
              <mc:Fallback>
                <p:oleObj name="Document" r:id="rId4" imgW="10535539" imgH="6786604" progId="Word.Document.12">
                  <p:embed/>
                  <p:pic>
                    <p:nvPicPr>
                      <p:cNvPr id="0" name=""/>
                      <p:cNvPicPr/>
                      <p:nvPr/>
                    </p:nvPicPr>
                    <p:blipFill>
                      <a:blip r:embed="rId5"/>
                      <a:stretch>
                        <a:fillRect/>
                      </a:stretch>
                    </p:blipFill>
                    <p:spPr>
                      <a:xfrm>
                        <a:off x="-188913" y="517525"/>
                        <a:ext cx="9113838" cy="5883275"/>
                      </a:xfrm>
                      <a:prstGeom prst="rect">
                        <a:avLst/>
                      </a:prstGeom>
                    </p:spPr>
                  </p:pic>
                </p:oleObj>
              </mc:Fallback>
            </mc:AlternateContent>
          </a:graphicData>
        </a:graphic>
      </p:graphicFrame>
    </p:spTree>
    <p:extLst>
      <p:ext uri="{BB962C8B-B14F-4D97-AF65-F5344CB8AC3E}">
        <p14:creationId xmlns:p14="http://schemas.microsoft.com/office/powerpoint/2010/main" val="2186053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142149632"/>
              </p:ext>
            </p:extLst>
          </p:nvPr>
        </p:nvGraphicFramePr>
        <p:xfrm>
          <a:off x="268288" y="914400"/>
          <a:ext cx="8558212" cy="5705475"/>
        </p:xfrm>
        <a:graphic>
          <a:graphicData uri="http://schemas.openxmlformats.org/presentationml/2006/ole">
            <mc:AlternateContent xmlns:mc="http://schemas.openxmlformats.org/markup-compatibility/2006">
              <mc:Choice xmlns:v="urn:schemas-microsoft-com:vml" Requires="v">
                <p:oleObj spid="_x0000_s3137" name="Document" r:id="rId3" imgW="10245674" imgH="6851835" progId="Word.Document.12">
                  <p:embed/>
                </p:oleObj>
              </mc:Choice>
              <mc:Fallback>
                <p:oleObj name="Document" r:id="rId3" imgW="10245674" imgH="6851835" progId="Word.Document.12">
                  <p:embed/>
                  <p:pic>
                    <p:nvPicPr>
                      <p:cNvPr id="0" name=""/>
                      <p:cNvPicPr/>
                      <p:nvPr/>
                    </p:nvPicPr>
                    <p:blipFill>
                      <a:blip r:embed="rId4"/>
                      <a:stretch>
                        <a:fillRect/>
                      </a:stretch>
                    </p:blipFill>
                    <p:spPr>
                      <a:xfrm>
                        <a:off x="268288" y="914400"/>
                        <a:ext cx="8558212" cy="5705475"/>
                      </a:xfrm>
                      <a:prstGeom prst="rect">
                        <a:avLst/>
                      </a:prstGeom>
                    </p:spPr>
                  </p:pic>
                </p:oleObj>
              </mc:Fallback>
            </mc:AlternateContent>
          </a:graphicData>
        </a:graphic>
      </p:graphicFrame>
      <p:sp>
        <p:nvSpPr>
          <p:cNvPr id="6" name="TextBox 5"/>
          <p:cNvSpPr txBox="1"/>
          <p:nvPr/>
        </p:nvSpPr>
        <p:spPr>
          <a:xfrm>
            <a:off x="352425" y="360735"/>
            <a:ext cx="6578660" cy="400110"/>
          </a:xfrm>
          <a:prstGeom prst="rect">
            <a:avLst/>
          </a:prstGeom>
          <a:noFill/>
        </p:spPr>
        <p:txBody>
          <a:bodyPr wrap="none" rtlCol="0">
            <a:spAutoFit/>
          </a:bodyPr>
          <a:lstStyle/>
          <a:p>
            <a:r>
              <a:rPr lang="en-US" sz="2000" b="1" u="sng" dirty="0" err="1" smtClean="0">
                <a:latin typeface="+mj-lt"/>
              </a:rPr>
              <a:t>Helensburgh</a:t>
            </a:r>
            <a:r>
              <a:rPr lang="en-US" sz="2000" b="1" u="sng" dirty="0" smtClean="0">
                <a:latin typeface="+mj-lt"/>
              </a:rPr>
              <a:t> Public School:  Positive </a:t>
            </a:r>
            <a:r>
              <a:rPr lang="en-US" sz="2000" b="1" u="sng" dirty="0" err="1" smtClean="0">
                <a:latin typeface="+mj-lt"/>
              </a:rPr>
              <a:t>Behaviour</a:t>
            </a:r>
            <a:r>
              <a:rPr lang="en-US" sz="2000" b="1" u="sng" dirty="0" smtClean="0">
                <a:latin typeface="+mj-lt"/>
              </a:rPr>
              <a:t> Expectations</a:t>
            </a:r>
            <a:endParaRPr lang="en-US" sz="2000" b="1" u="sng" dirty="0">
              <a:latin typeface="+mj-lt"/>
            </a:endParaRPr>
          </a:p>
        </p:txBody>
      </p:sp>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8135332" y="103620"/>
            <a:ext cx="694921" cy="744792"/>
          </a:xfrm>
          <a:prstGeom prst="rect">
            <a:avLst/>
          </a:prstGeom>
          <a:noFill/>
        </p:spPr>
      </p:pic>
    </p:spTree>
    <p:extLst>
      <p:ext uri="{BB962C8B-B14F-4D97-AF65-F5344CB8AC3E}">
        <p14:creationId xmlns:p14="http://schemas.microsoft.com/office/powerpoint/2010/main" val="293941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904" y="422031"/>
            <a:ext cx="8425107" cy="5724644"/>
          </a:xfrm>
          <a:prstGeom prst="rect">
            <a:avLst/>
          </a:prstGeom>
        </p:spPr>
        <p:txBody>
          <a:bodyPr wrap="square">
            <a:spAutoFit/>
          </a:bodyPr>
          <a:lstStyle/>
          <a:p>
            <a:r>
              <a:rPr lang="en-AU" b="1" dirty="0">
                <a:latin typeface="+mj-lt"/>
              </a:rPr>
              <a:t> </a:t>
            </a:r>
            <a:r>
              <a:rPr lang="en-AU" sz="2000" b="1" u="sng" dirty="0" smtClean="0">
                <a:latin typeface="+mj-lt"/>
              </a:rPr>
              <a:t>Promoting  Positive Learning, Wellbeing and  Behaviour Strategies</a:t>
            </a:r>
          </a:p>
          <a:p>
            <a:endParaRPr lang="en-AU" b="1" u="sng" dirty="0" smtClean="0">
              <a:latin typeface="+mj-lt"/>
            </a:endParaRPr>
          </a:p>
          <a:p>
            <a:r>
              <a:rPr lang="en-AU" b="1" dirty="0" smtClean="0">
                <a:latin typeface="+mj-lt"/>
              </a:rPr>
              <a:t>Learning </a:t>
            </a:r>
            <a:r>
              <a:rPr lang="en-AU" b="1" dirty="0">
                <a:latin typeface="+mj-lt"/>
              </a:rPr>
              <a:t>Support </a:t>
            </a:r>
            <a:r>
              <a:rPr lang="en-AU" b="1" dirty="0" smtClean="0">
                <a:latin typeface="+mj-lt"/>
              </a:rPr>
              <a:t>Team</a:t>
            </a:r>
            <a:endParaRPr lang="en-AU" dirty="0">
              <a:latin typeface="Cambria" panose="02040503050406030204" pitchFamily="18" charset="0"/>
            </a:endParaRPr>
          </a:p>
          <a:p>
            <a:pPr lvl="0" algn="just"/>
            <a:r>
              <a:rPr lang="en-AU" sz="1400" dirty="0" smtClean="0"/>
              <a:t>The Learning Support Team uses a process of identification, referral, communication, action and review in supporting students’ learning and wellbeing. The Learning Support Team meets </a:t>
            </a:r>
            <a:r>
              <a:rPr lang="en-AU" sz="1400" dirty="0"/>
              <a:t>once a </a:t>
            </a:r>
            <a:r>
              <a:rPr lang="en-AU" sz="1400" dirty="0" smtClean="0"/>
              <a:t>week to </a:t>
            </a:r>
            <a:r>
              <a:rPr lang="en-AU" sz="1400" dirty="0"/>
              <a:t>discuss </a:t>
            </a:r>
            <a:r>
              <a:rPr lang="en-AU" sz="1400" dirty="0" smtClean="0"/>
              <a:t>student referrals and develop actions for students. This may be for students who require either remediation, extension or support for their social, behaviour, physical and emotional needs. </a:t>
            </a:r>
            <a:r>
              <a:rPr lang="en-AU" sz="1400" dirty="0"/>
              <a:t>Meetings </a:t>
            </a:r>
            <a:r>
              <a:rPr lang="en-AU" sz="1400" dirty="0" smtClean="0"/>
              <a:t>include </a:t>
            </a:r>
            <a:r>
              <a:rPr lang="en-AU" sz="1400" dirty="0"/>
              <a:t>the </a:t>
            </a:r>
            <a:r>
              <a:rPr lang="en-AU" sz="1400" dirty="0" smtClean="0"/>
              <a:t>Learning Support team, </a:t>
            </a:r>
            <a:r>
              <a:rPr lang="en-AU" sz="1400" dirty="0"/>
              <a:t>referring teachers and any other appropriate </a:t>
            </a:r>
            <a:r>
              <a:rPr lang="en-AU" sz="1400" dirty="0" smtClean="0"/>
              <a:t>staff.  The Learning Support Team and referring teachers are committed to providing personalised support and ensuring there is clear and on-going communication with parents and carers about their child’s progress. </a:t>
            </a:r>
          </a:p>
          <a:p>
            <a:pPr lvl="0" algn="just"/>
            <a:endParaRPr lang="en-AU" sz="1400" dirty="0"/>
          </a:p>
          <a:p>
            <a:pPr algn="just"/>
            <a:r>
              <a:rPr lang="en-AU" sz="1400" dirty="0"/>
              <a:t>Students who are identified as having a disability or having significant learning needs are provided </a:t>
            </a:r>
            <a:r>
              <a:rPr lang="en-AU" sz="1400" dirty="0" smtClean="0"/>
              <a:t>personal </a:t>
            </a:r>
            <a:r>
              <a:rPr lang="en-AU" sz="1400" dirty="0"/>
              <a:t>learning and support </a:t>
            </a:r>
            <a:r>
              <a:rPr lang="en-AU" sz="1400" dirty="0" smtClean="0"/>
              <a:t>plans. </a:t>
            </a:r>
            <a:r>
              <a:rPr lang="en-AU" sz="1400" dirty="0"/>
              <a:t>The school has an early intervention approach </a:t>
            </a:r>
            <a:r>
              <a:rPr lang="en-AU" sz="1400" dirty="0" smtClean="0"/>
              <a:t>and currently </a:t>
            </a:r>
            <a:r>
              <a:rPr lang="en-AU" sz="1400" dirty="0"/>
              <a:t>provides individual and small group literacy interventions </a:t>
            </a:r>
            <a:r>
              <a:rPr lang="en-AU" sz="1400" dirty="0" smtClean="0"/>
              <a:t>and depending on the need and circumstance strategies can be  developed to support the cognitive, physical, social</a:t>
            </a:r>
            <a:r>
              <a:rPr lang="en-AU" sz="1400" dirty="0"/>
              <a:t>, emotional or behaviour </a:t>
            </a:r>
            <a:r>
              <a:rPr lang="en-AU" sz="1400" dirty="0" smtClean="0"/>
              <a:t>needs. An example of how the social needs are being catered for some students are the Lunch Club initiative and school mentoring. </a:t>
            </a:r>
          </a:p>
          <a:p>
            <a:endParaRPr lang="en-AU" b="1" dirty="0" smtClean="0">
              <a:latin typeface="Cambria" panose="02040503050406030204" pitchFamily="18" charset="0"/>
            </a:endParaRPr>
          </a:p>
          <a:p>
            <a:pPr lvl="0" algn="just"/>
            <a:r>
              <a:rPr lang="en-AU" b="1" dirty="0">
                <a:latin typeface="+mj-lt"/>
              </a:rPr>
              <a:t>Quality </a:t>
            </a:r>
            <a:r>
              <a:rPr lang="en-AU" b="1" dirty="0" smtClean="0">
                <a:latin typeface="+mj-lt"/>
              </a:rPr>
              <a:t>Teaching</a:t>
            </a:r>
            <a:endParaRPr lang="en-AU" b="1" dirty="0">
              <a:latin typeface="+mj-lt"/>
            </a:endParaRPr>
          </a:p>
          <a:p>
            <a:pPr lvl="0" algn="just"/>
            <a:r>
              <a:rPr lang="en-AU" sz="1400" dirty="0"/>
              <a:t>Collaborative stage planning based on student achievement is part of the school’s strategic plan. Teachers use short planning cycles to identify need, plan evidence based teaching strategies and evaluate their impact every 5 weeks. Assistant Principals work collegially with teachers to support teacher professional learning at a school, stage and an individual level.</a:t>
            </a:r>
          </a:p>
          <a:p>
            <a:endParaRPr lang="en-AU" b="1" dirty="0" smtClean="0">
              <a:latin typeface="Cambria" panose="02040503050406030204" pitchFamily="18" charset="0"/>
            </a:endParaRPr>
          </a:p>
          <a:p>
            <a:endParaRPr lang="en-AU" dirty="0">
              <a:latin typeface="Cambria" panose="020405030504060302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8059918" y="159159"/>
            <a:ext cx="740094" cy="797038"/>
          </a:xfrm>
          <a:prstGeom prst="rect">
            <a:avLst/>
          </a:prstGeom>
          <a:noFill/>
        </p:spPr>
      </p:pic>
    </p:spTree>
    <p:extLst>
      <p:ext uri="{BB962C8B-B14F-4D97-AF65-F5344CB8AC3E}">
        <p14:creationId xmlns:p14="http://schemas.microsoft.com/office/powerpoint/2010/main" val="297166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4018"/>
            <a:ext cx="8229600" cy="6019800"/>
          </a:xfrm>
        </p:spPr>
        <p:txBody>
          <a:bodyPr>
            <a:normAutofit/>
          </a:bodyPr>
          <a:lstStyle/>
          <a:p>
            <a:pPr marL="0" lvl="0" indent="0" algn="just">
              <a:buNone/>
            </a:pPr>
            <a:r>
              <a:rPr lang="en-AU" sz="1800" b="1" dirty="0" smtClean="0">
                <a:latin typeface="+mj-lt"/>
              </a:rPr>
              <a:t>Attendance</a:t>
            </a:r>
            <a:endParaRPr lang="en-AU" sz="1800" b="1" dirty="0">
              <a:latin typeface="+mj-lt"/>
            </a:endParaRPr>
          </a:p>
          <a:p>
            <a:pPr marL="0" indent="0">
              <a:buNone/>
            </a:pPr>
            <a:r>
              <a:rPr lang="en-AU" sz="1500" dirty="0" smtClean="0">
                <a:latin typeface="+mj-lt"/>
              </a:rPr>
              <a:t>Helensburgh Public School follows NSW Department of Education policy and procedures to support student attendance. This includes strategies of : regular communication about student attendance guidelines, positively reinforcement at  a school and an individual basis for good attendance, a daily SMS system to contact parents, and an attendance flowchart  for teachers outlining the process to support students with poor attendance. </a:t>
            </a:r>
          </a:p>
          <a:p>
            <a:pPr marL="0" lvl="0" indent="0" algn="just">
              <a:buNone/>
            </a:pPr>
            <a:endParaRPr lang="en-AU" sz="1900" dirty="0">
              <a:latin typeface="+mj-lt"/>
            </a:endParaRPr>
          </a:p>
          <a:p>
            <a:pPr marL="0" lvl="0" indent="0" algn="just">
              <a:buNone/>
            </a:pPr>
            <a:r>
              <a:rPr lang="en-AU" sz="1800" b="1" dirty="0" smtClean="0">
                <a:latin typeface="+mj-lt"/>
              </a:rPr>
              <a:t>Parent </a:t>
            </a:r>
            <a:r>
              <a:rPr lang="en-AU" sz="1800" b="1" dirty="0">
                <a:latin typeface="+mj-lt"/>
              </a:rPr>
              <a:t>Communication </a:t>
            </a:r>
          </a:p>
          <a:p>
            <a:pPr marL="0" lvl="0" indent="0" algn="just">
              <a:buNone/>
            </a:pPr>
            <a:r>
              <a:rPr lang="en-AU" sz="1400" dirty="0" smtClean="0"/>
              <a:t>Parent information session and parent/teacher </a:t>
            </a:r>
            <a:r>
              <a:rPr lang="en-AU" sz="1400" dirty="0"/>
              <a:t>i</a:t>
            </a:r>
            <a:r>
              <a:rPr lang="en-AU" sz="1400" dirty="0" smtClean="0"/>
              <a:t>nterviews </a:t>
            </a:r>
            <a:r>
              <a:rPr lang="en-AU" sz="1400" dirty="0"/>
              <a:t>occur in Term 1 to provide early opportunities </a:t>
            </a:r>
            <a:r>
              <a:rPr lang="en-AU" sz="1400" dirty="0" smtClean="0"/>
              <a:t>to </a:t>
            </a:r>
            <a:r>
              <a:rPr lang="en-AU" sz="1400" dirty="0"/>
              <a:t>share </a:t>
            </a:r>
            <a:r>
              <a:rPr lang="en-AU" sz="1400" dirty="0" smtClean="0"/>
              <a:t>information, provide feedback </a:t>
            </a:r>
            <a:r>
              <a:rPr lang="en-AU" sz="1400" dirty="0"/>
              <a:t>and in some cases </a:t>
            </a:r>
            <a:r>
              <a:rPr lang="en-AU" sz="1400" dirty="0" smtClean="0"/>
              <a:t>jointly develop </a:t>
            </a:r>
            <a:r>
              <a:rPr lang="en-AU" sz="1400" dirty="0"/>
              <a:t>specific strategies to support student learning and wellbeing. Parents and teachers are encouraged to organise both informal and formal meetings throughout the </a:t>
            </a:r>
            <a:r>
              <a:rPr lang="en-AU" sz="1400" dirty="0" smtClean="0"/>
              <a:t>year</a:t>
            </a:r>
            <a:r>
              <a:rPr lang="en-AU" sz="1400" dirty="0"/>
              <a:t> </a:t>
            </a:r>
            <a:r>
              <a:rPr lang="en-AU" sz="1400" dirty="0" smtClean="0"/>
              <a:t>based on need to ensure strong partnerships are formed.  </a:t>
            </a:r>
            <a:r>
              <a:rPr lang="en-AU" sz="1400" dirty="0"/>
              <a:t>Parent education workshops and </a:t>
            </a:r>
            <a:r>
              <a:rPr lang="en-AU" sz="1400" dirty="0" smtClean="0"/>
              <a:t> the social </a:t>
            </a:r>
            <a:r>
              <a:rPr lang="en-AU" sz="1400" dirty="0"/>
              <a:t>media platform of Seesaw are </a:t>
            </a:r>
            <a:r>
              <a:rPr lang="en-AU" sz="1400" dirty="0" smtClean="0"/>
              <a:t>used with </a:t>
            </a:r>
            <a:r>
              <a:rPr lang="en-AU" sz="1400" dirty="0"/>
              <a:t>the aim of  making the learning in every classroom visible to parents and carers. </a:t>
            </a:r>
          </a:p>
          <a:p>
            <a:pPr marL="0" indent="0">
              <a:buNone/>
            </a:pPr>
            <a:endParaRPr lang="en-AU" sz="1800" dirty="0" smtClean="0">
              <a:latin typeface="Cambria" panose="02040503050406030204" pitchFamily="18" charset="0"/>
            </a:endParaRPr>
          </a:p>
        </p:txBody>
      </p:sp>
    </p:spTree>
    <p:extLst>
      <p:ext uri="{BB962C8B-B14F-4D97-AF65-F5344CB8AC3E}">
        <p14:creationId xmlns:p14="http://schemas.microsoft.com/office/powerpoint/2010/main" val="4050775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1" y="353292"/>
            <a:ext cx="8659091" cy="6352308"/>
          </a:xfrm>
        </p:spPr>
        <p:txBody>
          <a:bodyPr>
            <a:noAutofit/>
          </a:bodyPr>
          <a:lstStyle/>
          <a:p>
            <a:pPr marL="0" indent="0">
              <a:buNone/>
            </a:pPr>
            <a:r>
              <a:rPr lang="en-AU" sz="1800" b="1" dirty="0" smtClean="0">
                <a:latin typeface="+mj-lt"/>
              </a:rPr>
              <a:t>Character Education and Creating a Positive School Climate</a:t>
            </a:r>
          </a:p>
          <a:p>
            <a:pPr marL="0" indent="0">
              <a:buNone/>
            </a:pPr>
            <a:endParaRPr lang="en-AU" sz="1800" b="1" u="sng" dirty="0" smtClean="0">
              <a:latin typeface="+mj-lt"/>
            </a:endParaRPr>
          </a:p>
          <a:p>
            <a:pPr algn="just"/>
            <a:r>
              <a:rPr lang="en-AU" sz="1400" dirty="0" smtClean="0"/>
              <a:t>School rules, values and social skills are taught from K-6 in Term 1 to set high expectations for positive behaviour.  </a:t>
            </a:r>
          </a:p>
          <a:p>
            <a:pPr algn="just"/>
            <a:r>
              <a:rPr lang="en-AU" sz="1400" dirty="0" smtClean="0"/>
              <a:t>The importance of reporting issues are regularly communicated to the school executive, teachers, parents and students. Anti-bullying strategies are developed in accordance with the school’s action plan.</a:t>
            </a:r>
          </a:p>
          <a:p>
            <a:pPr algn="just"/>
            <a:r>
              <a:rPr lang="en-AU" sz="1400" dirty="0" smtClean="0"/>
              <a:t>The peer support program is implemented in Term 2 to build a positive school climate by reinforcing prosocial behaviour, resilience and anti-bullying strategies. Year 6 students lead activities in mixed groups under teacher supervision. </a:t>
            </a:r>
          </a:p>
          <a:p>
            <a:pPr algn="just"/>
            <a:r>
              <a:rPr lang="en-AU" sz="1400" dirty="0" smtClean="0"/>
              <a:t>The Year 6 </a:t>
            </a:r>
            <a:r>
              <a:rPr lang="en-AU" sz="1400" dirty="0"/>
              <a:t>B</a:t>
            </a:r>
            <a:r>
              <a:rPr lang="en-AU" sz="1400" dirty="0" smtClean="0"/>
              <a:t>uddy </a:t>
            </a:r>
            <a:r>
              <a:rPr lang="en-AU" sz="1400" dirty="0"/>
              <a:t>P</a:t>
            </a:r>
            <a:r>
              <a:rPr lang="en-AU" sz="1400" dirty="0" smtClean="0"/>
              <a:t>rogram supports Kindergarten students transition to primary school and provides senior students with opportunities to be responsible role models.</a:t>
            </a:r>
          </a:p>
          <a:p>
            <a:pPr algn="just"/>
            <a:r>
              <a:rPr lang="en-AU" sz="1400" dirty="0" smtClean="0"/>
              <a:t>A fortnightly learning and playground focus linked to the school’s reward system are  communicated to teachers, parents and students. </a:t>
            </a:r>
          </a:p>
          <a:p>
            <a:pPr algn="just"/>
            <a:r>
              <a:rPr lang="en-AU" sz="1400" dirty="0" smtClean="0"/>
              <a:t>The SRC, Green Team, School Leaders and Year 5 Future </a:t>
            </a:r>
            <a:r>
              <a:rPr lang="en-AU" sz="1400" dirty="0"/>
              <a:t>L</a:t>
            </a:r>
            <a:r>
              <a:rPr lang="en-AU" sz="1400" dirty="0" smtClean="0"/>
              <a:t>eaders provide students with an active voice to identify needs, plan actions and develop strategies. </a:t>
            </a:r>
          </a:p>
          <a:p>
            <a:pPr algn="just"/>
            <a:r>
              <a:rPr lang="en-AU" sz="1400" dirty="0" smtClean="0"/>
              <a:t>Structured playground games, school library and extra curricular activities are organised to support student engagement and diversity. </a:t>
            </a:r>
          </a:p>
          <a:p>
            <a:pPr algn="just"/>
            <a:r>
              <a:rPr lang="en-AU" sz="1400" dirty="0" smtClean="0"/>
              <a:t>A range of community based events are planned to support a positive school culture.  These include: Harmony Day, Education Day, Grandparents Day and NAIDOC week.  </a:t>
            </a:r>
          </a:p>
          <a:p>
            <a:endParaRPr lang="en-AU" sz="1800" dirty="0" smtClean="0">
              <a:latin typeface="Cambria" panose="02040503050406030204" pitchFamily="18" charset="0"/>
            </a:endParaRPr>
          </a:p>
          <a:p>
            <a:endParaRPr lang="en-AU" sz="1800" dirty="0" smtClean="0"/>
          </a:p>
          <a:p>
            <a:pPr marL="0" indent="0">
              <a:buNone/>
            </a:pPr>
            <a:endParaRPr lang="en-AU" sz="1800" dirty="0"/>
          </a:p>
        </p:txBody>
      </p:sp>
    </p:spTree>
    <p:extLst>
      <p:ext uri="{BB962C8B-B14F-4D97-AF65-F5344CB8AC3E}">
        <p14:creationId xmlns:p14="http://schemas.microsoft.com/office/powerpoint/2010/main" val="1920076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949</TotalTime>
  <Words>2666</Words>
  <Application>Microsoft Office PowerPoint</Application>
  <PresentationFormat>On-screen Show (4:3)</PresentationFormat>
  <Paragraphs>241</Paragraphs>
  <Slides>21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Cambria</vt:lpstr>
      <vt:lpstr>Comic Sans MS</vt:lpstr>
      <vt:lpstr>Palatino Linotype</vt:lpstr>
      <vt:lpstr>Times New Roman</vt:lpstr>
      <vt:lpstr>Office Theme</vt:lpstr>
      <vt:lpstr>Document</vt:lpstr>
      <vt:lpstr>PowerPoint Presentation</vt:lpstr>
      <vt:lpstr>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Ipad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Charmaine Mirigliani</dc:creator>
  <cp:lastModifiedBy>Melissa Cook</cp:lastModifiedBy>
  <cp:revision>109</cp:revision>
  <cp:lastPrinted>2019-04-08T05:00:20Z</cp:lastPrinted>
  <dcterms:created xsi:type="dcterms:W3CDTF">2019-03-01T05:01:49Z</dcterms:created>
  <dcterms:modified xsi:type="dcterms:W3CDTF">2020-01-30T03:42:07Z</dcterms:modified>
</cp:coreProperties>
</file>